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3" r:id="rId2"/>
    <p:sldId id="264" r:id="rId3"/>
    <p:sldId id="271" r:id="rId4"/>
    <p:sldId id="267" r:id="rId5"/>
    <p:sldId id="285" r:id="rId6"/>
    <p:sldId id="284" r:id="rId7"/>
    <p:sldId id="275" r:id="rId8"/>
    <p:sldId id="276" r:id="rId9"/>
    <p:sldId id="287" r:id="rId10"/>
    <p:sldId id="280" r:id="rId11"/>
    <p:sldId id="282" r:id="rId12"/>
    <p:sldId id="269" r:id="rId13"/>
    <p:sldId id="270" r:id="rId14"/>
    <p:sldId id="268" r:id="rId15"/>
    <p:sldId id="265" r:id="rId16"/>
    <p:sldId id="288" r:id="rId1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 autoAdjust="0"/>
    <p:restoredTop sz="63693" autoAdjust="0"/>
  </p:normalViewPr>
  <p:slideViewPr>
    <p:cSldViewPr snapToGrid="0">
      <p:cViewPr varScale="1">
        <p:scale>
          <a:sx n="64" d="100"/>
          <a:sy n="64" d="100"/>
        </p:scale>
        <p:origin x="7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2558" y="-52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derfile\Direzioni\__Direzione%20STUDI$\Centro%20Studi\Analisi\nostre\Industria%20chimica%20in%20cifre\2024\File%20di%20lavoro\6-3%20dipendenti%20per%20contr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FC790C"/>
              </a:solidFill>
              <a:ln>
                <a:solidFill>
                  <a:srgbClr val="FC790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389-456B-A6BC-8799EE2A022D}"/>
              </c:ext>
            </c:extLst>
          </c:dPt>
          <c:dPt>
            <c:idx val="1"/>
            <c:bubble3D val="0"/>
            <c:spPr>
              <a:solidFill>
                <a:srgbClr val="4BACC6"/>
              </a:solidFill>
              <a:ln>
                <a:solidFill>
                  <a:srgbClr val="4BACC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389-456B-A6BC-8799EE2A022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9389-456B-A6BC-8799EE2A022D}"/>
              </c:ext>
            </c:extLst>
          </c:dPt>
          <c:val>
            <c:numRef>
              <c:f>Foglio1!$S$2:$S$4</c:f>
              <c:numCache>
                <c:formatCode>0.0</c:formatCode>
                <c:ptCount val="3"/>
                <c:pt idx="0">
                  <c:v>95.71636450668268</c:v>
                </c:pt>
                <c:pt idx="1">
                  <c:v>3.0274155139447334</c:v>
                </c:pt>
                <c:pt idx="2">
                  <c:v>1.2812199793725927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89-456B-A6BC-8799EE2A0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D21B1-37D7-471E-A8F0-A8751ACCB7FA}" type="datetimeFigureOut">
              <a:rPr lang="it-IT" smtClean="0"/>
              <a:t>13/06/2024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22054-EA76-46CD-A921-09FE8A8C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50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B744-5252-46F4-8676-22F350656B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40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50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In Italia  -----     Ruolo delle Parti Sociali e della Rappresentanza collettiva  ------     CCNL strumento cardine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Le Relazioni Industriali, il CCNL, la contrattazione collettiva aziendale sono strumenti che giustificano la loro stessa esistenza dai risultati che producono, dal servizio che riescono a dare alle imprese e ai lavoratori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Nel settore Chimico    -    </a:t>
            </a:r>
            <a:r>
              <a:rPr lang="it-IT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Fattore di competitività  ---    CCNL finalizzato a regolamentare doveri e diritti, ma anche a…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it-IT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Cogliere aspettative e opportunità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Orientare comportamenti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Favorire il cambiamento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Sviluppare la produttività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Sviluppare la Responsabilità sociale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204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47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501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Alleanza capace di realizzare cambiamenti culturali con obiettivi e valori condivisi, partecipazione, ruolo RLSSA, valorizzazione impegno imprese, positivo rapporto con il territorio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Norme CCNL spesso anticipatrici legge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Linee guida sulla gestione di 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Pubblicazioni congiunte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Formazione  congiunta dal 1991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Coinvolgimento OOSS in Responsible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Reali miglioramenti di performances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594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63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26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Nel settore chimico si è già da tempo consolidato l’impegno comune delle Parti sociali alla promozione della responsabilità sociale e all’integrazione dei temi sociali, etici e ambientali nelle proprie attività e nei rapporti interni ed esterni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Nel quadro di un sistema di relazioni industriali fortemente orientato alla promozione della responsabilità sociale, da lungo tempo le imprese chimiche investono sul welfare dei propri dipendenti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27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 Parti sociali hanno individuato molteplici linee d’azione per promuovere e incentivare, in particolare, politiche di inclusione, flessibilità organizzativa  e nuove modalità di lavoro, oltre a misure per favorire la convivenza e il ricambio generazionale da adottare sempre a livello aziendale.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In un quadro di valorizzazione delle professionalità e della qualificazione delle risorse umane, insieme alla farmaceutica, la chimica è il settore che maggiormente investe nella formazione dei propri dipendenti: ogni anno quasi il 30% dei dipendenti partecipa ad almeno un corso di formazione, oltre a quella obbligatoria, a fronte di una media industriale pari al 20%.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L’occupazione, e in particolare il miglioramento dell’occupabilità dei lavoratori, è un impegno che le Parti sociali hanno assunto e formalizzato nel CCNL, rendendolo uno dei temi centrali degli ultimi rinnovi contrattuali.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L’attività di formazione è considerata strategica per il settore anche dalle Parti sociali che, nell’ultimo rinnovo contrattuale, ne hanno valorizzato il carattere trasversale e funzionale ai temi della produttività, dell’innovazione organizzativa e tecnologica, dell’invecchiamento attivo, della convivenza generazionale, dell’occupabilità e della sicurezza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37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L’attenzione dell’industria chimica nei confronti dei propri dipendenti si manifesta anche sul fronte della creazione e della tutela di un’occupazione di qualità: il settore punta su risorse umane altamente qualificate: la quota di laureati sul totale degli addetti è pari al 23%, a fronte di una media manifatturiera pari all’11%.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57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 settore si contraddistingue per l’elevato livello di qualifica dei propri dipendenti: dirigenti, quadri e direttivi superano il 32% degli addetti attivi nell’industria chimica e farmaceutica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Allo scopo di accrescere sempre più il proprio patrimonio di competenze, le imprese sono caratterizzate da un mix professionale in continuo innalzamento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66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 comparto chimico e farmaceutico, inoltre, utilizza in modo corretto e socialmente responsabile gli strumenti contrattuali di flessibilità del lavoro: il 95% dei dipendenti presenta un contratto a tempo indeterminato (Tav. 16) e la quota di assunzioni stabili o stabilizzate è pari al 63%.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4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Lo stage o tirocinio è uno strumento finalizzato all'inserimento temporaneo di giovani in azienda e non si configura come rapporto di lavoro.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tirocini curriculari: inclusi nei piani di studio delle università e degli istituti scolastici, oppure previsti all'interno di un percorso formale di istruzione o formazione come strumento di alternanza scuola-lavoro per affinare il processo di apprendimento e formazione consentendo anche l’acquisizione di crediti formativi;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tirocini extra-curriculari: indirizzati a soggetti che cercano occupazione, per favorire il contatto diretto con il soggetto ospitante. Tali esperienze hanno l’obiettivo di incrementare il bagaglio di conoscenze del tirocinante favorendo l’acquisizione di competenze professionali e l'inserimento o reinserimento lavorativo.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27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un contratto di lavoro, nel quale la prestazione del lavoratore viene scambiata non solo con la retribuzione, ma anche con la formazione professionale ed è finalizzato al conseguimento di una qualificazione professionale.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Destinato a giovani di età compresa tra 18 e 29 anni. La durata del contratto non può essere inferiore a 6 mesi e superiore a 3 anni.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All’apprendista viene assegnato un tutor aziendale, il quale, fra l’altro, è responsabile della redazione del piano formativo individuale dell’apprendista.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 ore annue medie di formazione, generale e specifica, sono tra 80 e </a:t>
            </a:r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120 complessive  - Inquadramento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primo periodo, una categoria inferiore a quella di destinazione; secondo periodo, categoria di destinazione.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857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22054-EA76-46CD-A921-09FE8A8C7EA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44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956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948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03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032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010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482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189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77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022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825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79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1C21-1B8B-43F2-AF54-BD0C4CC2F500}" type="datetimeFigureOut">
              <a:rPr lang="it-IT" smtClean="0"/>
              <a:t>13/06/2024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2E14-0306-4FB9-94CE-C4885DD57F9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001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467544" y="3723878"/>
            <a:ext cx="41044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27584" y="1609401"/>
            <a:ext cx="74888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solidFill>
                  <a:prstClr val="white"/>
                </a:solidFill>
                <a:latin typeface="Gill Sans MT" pitchFamily="34" charset="0"/>
              </a:rPr>
              <a:t>LE PERSONE SONO </a:t>
            </a:r>
            <a:br>
              <a:rPr lang="it-IT" sz="3600" b="1" dirty="0">
                <a:solidFill>
                  <a:prstClr val="white"/>
                </a:solidFill>
                <a:latin typeface="Gill Sans MT" pitchFamily="34" charset="0"/>
              </a:rPr>
            </a:br>
            <a:r>
              <a:rPr lang="it-IT" sz="3600" b="1" dirty="0">
                <a:solidFill>
                  <a:prstClr val="white"/>
                </a:solidFill>
                <a:latin typeface="Gill Sans MT" pitchFamily="34" charset="0"/>
              </a:rPr>
              <a:t>IL MOTORE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solidFill>
                  <a:prstClr val="white"/>
                </a:solidFill>
                <a:latin typeface="Gill Sans MT" pitchFamily="34" charset="0"/>
              </a:rPr>
              <a:t>DELLA COMPETITIVITÀ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7543" y="3939902"/>
            <a:ext cx="227565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PAOLO CUNEO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50"/>
            <a:ext cx="3024337" cy="1697367"/>
          </a:xfrm>
          <a:prstGeom prst="rect">
            <a:avLst/>
          </a:prstGeom>
        </p:spPr>
      </p:pic>
      <p:pic>
        <p:nvPicPr>
          <p:cNvPr id="5" name="Immagine 4" descr="Immagine che contiene accessorio, collana&#10;&#10;Descrizione generata automaticamente">
            <a:extLst>
              <a:ext uri="{FF2B5EF4-FFF2-40B4-BE49-F238E27FC236}">
                <a16:creationId xmlns:a16="http://schemas.microsoft.com/office/drawing/2014/main" id="{7A1A8772-65A0-46D1-A289-2F9ED3818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3001"/>
            <a:ext cx="2179203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DBF867F-4679-4859-B612-8662E6424A85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1FDDE6-EB1E-4B27-AD44-296942AB5A77}"/>
              </a:ext>
            </a:extLst>
          </p:cNvPr>
          <p:cNvSpPr txBox="1"/>
          <p:nvPr/>
        </p:nvSpPr>
        <p:spPr>
          <a:xfrm>
            <a:off x="0" y="1775884"/>
            <a:ext cx="22887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GLI ELEMENTI  </a:t>
            </a: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DI UN SISTEMA </a:t>
            </a: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DI RELAZIONI INDUSTRIALI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1FF5FBF-2FC4-45F5-A1F8-872A719DA5E5}"/>
              </a:ext>
            </a:extLst>
          </p:cNvPr>
          <p:cNvSpPr/>
          <p:nvPr/>
        </p:nvSpPr>
        <p:spPr>
          <a:xfrm>
            <a:off x="2357794" y="604799"/>
            <a:ext cx="3530943" cy="646331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I soggetti individuali (aziende   e lavoratori)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039E2A-35A9-4782-80CE-32379E68B334}"/>
              </a:ext>
            </a:extLst>
          </p:cNvPr>
          <p:cNvSpPr/>
          <p:nvPr/>
        </p:nvSpPr>
        <p:spPr>
          <a:xfrm>
            <a:off x="2357791" y="1437330"/>
            <a:ext cx="3530943" cy="92333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Le Organizzazioni di rappresentanza (Associazioni imprenditoriali e sindacali)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495B71-C9D5-4556-8FA7-D7C6BE70B911}"/>
              </a:ext>
            </a:extLst>
          </p:cNvPr>
          <p:cNvSpPr/>
          <p:nvPr/>
        </p:nvSpPr>
        <p:spPr>
          <a:xfrm>
            <a:off x="2357791" y="2546860"/>
            <a:ext cx="3530943" cy="36933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Le Istituzioni pubbliche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61BDCFD-4CC7-44BA-A8A1-9DAFA91934D4}"/>
              </a:ext>
            </a:extLst>
          </p:cNvPr>
          <p:cNvSpPr/>
          <p:nvPr/>
        </p:nvSpPr>
        <p:spPr>
          <a:xfrm>
            <a:off x="2357791" y="3102392"/>
            <a:ext cx="3530943" cy="36933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Le regole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E2EFE6-5CE5-4364-BD15-5F483D1FFC32}"/>
              </a:ext>
            </a:extLst>
          </p:cNvPr>
          <p:cNvSpPr/>
          <p:nvPr/>
        </p:nvSpPr>
        <p:spPr>
          <a:xfrm>
            <a:off x="2357791" y="3657924"/>
            <a:ext cx="3530943" cy="92333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I comportamenti (cooperazione, consenso, conflitto) </a:t>
            </a:r>
          </a:p>
        </p:txBody>
      </p:sp>
      <p:pic>
        <p:nvPicPr>
          <p:cNvPr id="12" name="Immagine 11" descr="Immagine che contiene testo, mensola, interni, pieno&#10;&#10;Descrizione generata automaticamente">
            <a:extLst>
              <a:ext uri="{FF2B5EF4-FFF2-40B4-BE49-F238E27FC236}">
                <a16:creationId xmlns:a16="http://schemas.microsoft.com/office/drawing/2014/main" id="{AAC67A40-31B9-4502-AD26-6F59E658B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50180"/>
          <a:stretch/>
        </p:blipFill>
        <p:spPr>
          <a:xfrm>
            <a:off x="6077665" y="256995"/>
            <a:ext cx="3066335" cy="46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4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EFB37AF8-38DF-4EF3-91B7-526CB56B45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1" y="1"/>
            <a:ext cx="6983760" cy="513553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B2F708C-4E73-403A-85A2-78737A0D52B9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B2BF189-CF35-4ACD-9CFE-BC6EED95DF90}"/>
              </a:ext>
            </a:extLst>
          </p:cNvPr>
          <p:cNvSpPr/>
          <p:nvPr/>
        </p:nvSpPr>
        <p:spPr>
          <a:xfrm>
            <a:off x="2348107" y="432928"/>
            <a:ext cx="5445551" cy="1323439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anose="020B0604020202020204" pitchFamily="34" charset="0"/>
              </a:rPr>
              <a:t>Ruolo attivo delle Parti Sociali                  e della Rappresentanza collettiva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b="1" dirty="0">
              <a:solidFill>
                <a:schemeClr val="tx2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anose="020B0604020202020204" pitchFamily="34" charset="0"/>
              </a:rPr>
              <a:t>CCNL  strumento cardine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CE0D8F4-D354-47E6-B047-F5AA8C41FE7C}"/>
              </a:ext>
            </a:extLst>
          </p:cNvPr>
          <p:cNvSpPr/>
          <p:nvPr/>
        </p:nvSpPr>
        <p:spPr>
          <a:xfrm>
            <a:off x="2746716" y="2046907"/>
            <a:ext cx="4440876" cy="1323439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anose="020B0604020202020204" pitchFamily="34" charset="0"/>
              </a:rPr>
              <a:t>Risultati efficaci</a:t>
            </a:r>
          </a:p>
          <a:p>
            <a:pPr algn="ctr"/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anose="020B0604020202020204" pitchFamily="34" charset="0"/>
              </a:rPr>
              <a:t>Strumento al servizio di imprese e lavoratori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CF2B71-873F-4D83-9680-BB97448D1088}"/>
              </a:ext>
            </a:extLst>
          </p:cNvPr>
          <p:cNvSpPr txBox="1"/>
          <p:nvPr/>
        </p:nvSpPr>
        <p:spPr>
          <a:xfrm>
            <a:off x="0" y="896917"/>
            <a:ext cx="2288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IL SISTEMA </a:t>
            </a:r>
          </a:p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DI RELAZIONI INDUSTRIALI</a:t>
            </a:r>
          </a:p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</a:p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IN ITALIA</a:t>
            </a:r>
          </a:p>
          <a:p>
            <a:endParaRPr lang="it-IT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E NEL SETTORE</a:t>
            </a:r>
          </a:p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CHIMICO</a:t>
            </a:r>
          </a:p>
          <a:p>
            <a:endParaRPr lang="it-IT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FE4D0C8-4C4B-4F35-AD8C-981F6FF7728A}"/>
              </a:ext>
            </a:extLst>
          </p:cNvPr>
          <p:cNvSpPr/>
          <p:nvPr/>
        </p:nvSpPr>
        <p:spPr>
          <a:xfrm>
            <a:off x="2348107" y="4002686"/>
            <a:ext cx="5445551" cy="707886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anose="020B0604020202020204" pitchFamily="34" charset="0"/>
              </a:rPr>
              <a:t>CCNL chimico</a:t>
            </a:r>
          </a:p>
          <a:p>
            <a:pPr algn="ctr"/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anose="020B0604020202020204" pitchFamily="34" charset="0"/>
              </a:rPr>
              <a:t>non solo diritti e doveri</a:t>
            </a:r>
          </a:p>
        </p:txBody>
      </p:sp>
    </p:spTree>
    <p:extLst>
      <p:ext uri="{BB962C8B-B14F-4D97-AF65-F5344CB8AC3E}">
        <p14:creationId xmlns:p14="http://schemas.microsoft.com/office/powerpoint/2010/main" val="168576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940EE29-B9DE-4D7F-B3CF-26458E12D139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D5B722-2799-47CB-89A3-ED4483872E7A}"/>
              </a:ext>
            </a:extLst>
          </p:cNvPr>
          <p:cNvSpPr txBox="1"/>
          <p:nvPr/>
        </p:nvSpPr>
        <p:spPr>
          <a:xfrm>
            <a:off x="0" y="1986974"/>
            <a:ext cx="22887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WELFARE SETTORIALE</a:t>
            </a:r>
          </a:p>
          <a:p>
            <a:endParaRPr lang="it-IT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sz="1600" b="1" dirty="0">
                <a:solidFill>
                  <a:schemeClr val="bg1"/>
                </a:solidFill>
                <a:latin typeface="Gill Sans MT" pitchFamily="34" charset="0"/>
              </a:rPr>
              <a:t>PREVIDENZA COMPLEMENTARE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E2066288-EF37-4F04-B52C-EED6EE8BF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32" y="284126"/>
            <a:ext cx="2058263" cy="12668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1C18C53-7511-4F5F-B512-0EF756E83604}"/>
              </a:ext>
            </a:extLst>
          </p:cNvPr>
          <p:cNvSpPr/>
          <p:nvPr/>
        </p:nvSpPr>
        <p:spPr>
          <a:xfrm>
            <a:off x="2343646" y="226255"/>
            <a:ext cx="4244794" cy="4708981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Iscritto con n.</a:t>
            </a: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 all’albo                dei Fondi pensione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Istituito nel </a:t>
            </a: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 e                autorizzato dal </a:t>
            </a: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Oltre </a:t>
            </a: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176.000 </a:t>
            </a: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lavoratori aderenti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2.400 imprese aderenti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Circa </a:t>
            </a: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8,21</a:t>
            </a: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 MLD € amministrati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Circa </a:t>
            </a: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50.000</a:t>
            </a: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 € patrimonio medio 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D2CCF2A-205F-41D9-B334-2416D8F02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01332"/>
              </p:ext>
            </p:extLst>
          </p:nvPr>
        </p:nvGraphicFramePr>
        <p:xfrm>
          <a:off x="6716986" y="1761782"/>
          <a:ext cx="2383062" cy="716280"/>
        </p:xfrm>
        <a:graphic>
          <a:graphicData uri="http://schemas.openxmlformats.org/drawingml/2006/table">
            <a:tbl>
              <a:tblPr/>
              <a:tblGrid>
                <a:gridCol w="1192214">
                  <a:extLst>
                    <a:ext uri="{9D8B030D-6E8A-4147-A177-3AD203B41FA5}">
                      <a16:colId xmlns:a16="http://schemas.microsoft.com/office/drawing/2014/main" val="1267490982"/>
                    </a:ext>
                  </a:extLst>
                </a:gridCol>
                <a:gridCol w="956931">
                  <a:extLst>
                    <a:ext uri="{9D8B030D-6E8A-4147-A177-3AD203B41FA5}">
                      <a16:colId xmlns:a16="http://schemas.microsoft.com/office/drawing/2014/main" val="1355581758"/>
                    </a:ext>
                  </a:extLst>
                </a:gridCol>
                <a:gridCol w="233917">
                  <a:extLst>
                    <a:ext uri="{9D8B030D-6E8A-4147-A177-3AD203B41FA5}">
                      <a16:colId xmlns:a16="http://schemas.microsoft.com/office/drawing/2014/main" val="1695957575"/>
                    </a:ext>
                  </a:extLst>
                </a:gridCol>
              </a:tblGrid>
              <a:tr h="699038">
                <a:tc>
                  <a:txBody>
                    <a:bodyPr/>
                    <a:lstStyle/>
                    <a:p>
                      <a:r>
                        <a:rPr lang="it-IT" dirty="0"/>
                        <a:t>Quota dipendente 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1,20% </a:t>
                      </a:r>
                    </a:p>
                    <a:p>
                      <a:r>
                        <a:rPr lang="it-IT" sz="1400" dirty="0"/>
                        <a:t>Retribuzione</a:t>
                      </a:r>
                    </a:p>
                    <a:p>
                      <a:r>
                        <a:rPr lang="it-IT" sz="1400" dirty="0"/>
                        <a:t>+ TFR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10345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2343C6C-ADA7-4FF1-B1FC-85C8D9ECE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27796"/>
              </p:ext>
            </p:extLst>
          </p:nvPr>
        </p:nvGraphicFramePr>
        <p:xfrm>
          <a:off x="6713801" y="2706225"/>
          <a:ext cx="2383062" cy="1143000"/>
        </p:xfrm>
        <a:graphic>
          <a:graphicData uri="http://schemas.openxmlformats.org/drawingml/2006/table">
            <a:tbl>
              <a:tblPr/>
              <a:tblGrid>
                <a:gridCol w="1192214">
                  <a:extLst>
                    <a:ext uri="{9D8B030D-6E8A-4147-A177-3AD203B41FA5}">
                      <a16:colId xmlns:a16="http://schemas.microsoft.com/office/drawing/2014/main" val="1267490982"/>
                    </a:ext>
                  </a:extLst>
                </a:gridCol>
                <a:gridCol w="956931">
                  <a:extLst>
                    <a:ext uri="{9D8B030D-6E8A-4147-A177-3AD203B41FA5}">
                      <a16:colId xmlns:a16="http://schemas.microsoft.com/office/drawing/2014/main" val="1355581758"/>
                    </a:ext>
                  </a:extLst>
                </a:gridCol>
                <a:gridCol w="233917">
                  <a:extLst>
                    <a:ext uri="{9D8B030D-6E8A-4147-A177-3AD203B41FA5}">
                      <a16:colId xmlns:a16="http://schemas.microsoft.com/office/drawing/2014/main" val="1695957575"/>
                    </a:ext>
                  </a:extLst>
                </a:gridCol>
              </a:tblGrid>
              <a:tr h="699038">
                <a:tc>
                  <a:txBody>
                    <a:bodyPr/>
                    <a:lstStyle/>
                    <a:p>
                      <a:r>
                        <a:rPr lang="it-IT" dirty="0"/>
                        <a:t>Quota Impresa 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2,1% 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Retribuzione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+0,25 premorienza/invalidità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1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30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C79837B-65F2-4A10-A04F-F3A76484F078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189BA9-69DD-429C-B96C-55B57F688058}"/>
              </a:ext>
            </a:extLst>
          </p:cNvPr>
          <p:cNvSpPr txBox="1"/>
          <p:nvPr/>
        </p:nvSpPr>
        <p:spPr>
          <a:xfrm>
            <a:off x="0" y="1986974"/>
            <a:ext cx="2288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WELFARE SETTORIALE</a:t>
            </a:r>
          </a:p>
          <a:p>
            <a:endParaRPr lang="it-IT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ASSISTENZA SANITARIA</a:t>
            </a:r>
          </a:p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INTEGRATIVA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3FC020-CFC2-4B56-9AB4-78884583C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39" y="648243"/>
            <a:ext cx="2288786" cy="69903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73B8C23-E781-4354-9AA1-2F5999AF6C9C}"/>
              </a:ext>
            </a:extLst>
          </p:cNvPr>
          <p:cNvSpPr/>
          <p:nvPr/>
        </p:nvSpPr>
        <p:spPr>
          <a:xfrm>
            <a:off x="2343646" y="607830"/>
            <a:ext cx="4233887" cy="378565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Nato nel 2003, operativo        da  Aprile 2004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Aziende associate 2.400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Iscritti oltre 145.000                  (+108.000 familiari)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Patrimonio 115 MLN di euro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Totale dei  rimborsi                     oltre 51 MLN di  euro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CE3F0A3-E5FA-40CC-AC08-88C018F7A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1967"/>
              </p:ext>
            </p:extLst>
          </p:nvPr>
        </p:nvGraphicFramePr>
        <p:xfrm>
          <a:off x="6716986" y="1761782"/>
          <a:ext cx="2383062" cy="699038"/>
        </p:xfrm>
        <a:graphic>
          <a:graphicData uri="http://schemas.openxmlformats.org/drawingml/2006/table">
            <a:tbl>
              <a:tblPr/>
              <a:tblGrid>
                <a:gridCol w="1192214">
                  <a:extLst>
                    <a:ext uri="{9D8B030D-6E8A-4147-A177-3AD203B41FA5}">
                      <a16:colId xmlns:a16="http://schemas.microsoft.com/office/drawing/2014/main" val="1267490982"/>
                    </a:ext>
                  </a:extLst>
                </a:gridCol>
                <a:gridCol w="956931">
                  <a:extLst>
                    <a:ext uri="{9D8B030D-6E8A-4147-A177-3AD203B41FA5}">
                      <a16:colId xmlns:a16="http://schemas.microsoft.com/office/drawing/2014/main" val="1355581758"/>
                    </a:ext>
                  </a:extLst>
                </a:gridCol>
                <a:gridCol w="233917">
                  <a:extLst>
                    <a:ext uri="{9D8B030D-6E8A-4147-A177-3AD203B41FA5}">
                      <a16:colId xmlns:a16="http://schemas.microsoft.com/office/drawing/2014/main" val="1695957575"/>
                    </a:ext>
                  </a:extLst>
                </a:gridCol>
              </a:tblGrid>
              <a:tr h="699038">
                <a:tc>
                  <a:txBody>
                    <a:bodyPr/>
                    <a:lstStyle/>
                    <a:p>
                      <a:r>
                        <a:rPr lang="it-IT" dirty="0"/>
                        <a:t>Quota dipendente 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€ 4 </a:t>
                      </a:r>
                    </a:p>
                    <a:p>
                      <a:r>
                        <a:rPr lang="it-IT" dirty="0"/>
                        <a:t>al mese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1034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7E1BAC0-109E-4858-B27B-9B1394D2E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9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8BA1091-8099-4AC2-8D5F-053AB037F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27236"/>
              </p:ext>
            </p:extLst>
          </p:nvPr>
        </p:nvGraphicFramePr>
        <p:xfrm>
          <a:off x="6713801" y="2706225"/>
          <a:ext cx="2383062" cy="699038"/>
        </p:xfrm>
        <a:graphic>
          <a:graphicData uri="http://schemas.openxmlformats.org/drawingml/2006/table">
            <a:tbl>
              <a:tblPr/>
              <a:tblGrid>
                <a:gridCol w="1192214">
                  <a:extLst>
                    <a:ext uri="{9D8B030D-6E8A-4147-A177-3AD203B41FA5}">
                      <a16:colId xmlns:a16="http://schemas.microsoft.com/office/drawing/2014/main" val="1267490982"/>
                    </a:ext>
                  </a:extLst>
                </a:gridCol>
                <a:gridCol w="956931">
                  <a:extLst>
                    <a:ext uri="{9D8B030D-6E8A-4147-A177-3AD203B41FA5}">
                      <a16:colId xmlns:a16="http://schemas.microsoft.com/office/drawing/2014/main" val="1355581758"/>
                    </a:ext>
                  </a:extLst>
                </a:gridCol>
                <a:gridCol w="233917">
                  <a:extLst>
                    <a:ext uri="{9D8B030D-6E8A-4147-A177-3AD203B41FA5}">
                      <a16:colId xmlns:a16="http://schemas.microsoft.com/office/drawing/2014/main" val="1695957575"/>
                    </a:ext>
                  </a:extLst>
                </a:gridCol>
              </a:tblGrid>
              <a:tr h="699038">
                <a:tc>
                  <a:txBody>
                    <a:bodyPr/>
                    <a:lstStyle/>
                    <a:p>
                      <a:r>
                        <a:rPr lang="it-IT" dirty="0"/>
                        <a:t>Quota Impresa 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€ 22,5 </a:t>
                      </a:r>
                    </a:p>
                    <a:p>
                      <a:r>
                        <a:rPr lang="it-IT" dirty="0"/>
                        <a:t>al mese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1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92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58523E6-CB1D-4844-8F33-6DECECE5EE40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235C2D-6C3E-406E-BC81-185153C89606}"/>
              </a:ext>
            </a:extLst>
          </p:cNvPr>
          <p:cNvSpPr txBox="1"/>
          <p:nvPr/>
        </p:nvSpPr>
        <p:spPr>
          <a:xfrm>
            <a:off x="0" y="1613181"/>
            <a:ext cx="22887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SICUREZZA,</a:t>
            </a:r>
          </a:p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SALUTE,</a:t>
            </a:r>
          </a:p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AMBIENTE</a:t>
            </a:r>
          </a:p>
          <a:p>
            <a:endParaRPr lang="it-IT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 TEMA PRIORITARIO</a:t>
            </a:r>
          </a:p>
          <a:p>
            <a:r>
              <a:rPr lang="it-IT" b="1" dirty="0">
                <a:solidFill>
                  <a:schemeClr val="bg1"/>
                </a:solidFill>
                <a:latin typeface="Gill Sans MT" pitchFamily="34" charset="0"/>
              </a:rPr>
              <a:t>PER IL SETTORE</a:t>
            </a:r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0CA48C-FCCD-4CA7-AFA1-791A69F7FC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4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26" y="483518"/>
            <a:ext cx="6977774" cy="421589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88CC2-BDD1-466E-A83C-6931BFCB6476}"/>
              </a:ext>
            </a:extLst>
          </p:cNvPr>
          <p:cNvSpPr/>
          <p:nvPr/>
        </p:nvSpPr>
        <p:spPr>
          <a:xfrm>
            <a:off x="2160240" y="744807"/>
            <a:ext cx="6983760" cy="3693319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Alleanza capace di realizzare cambiamenti culturali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Norme CCNL spesso anticipatrici legge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Linee guida sulla gestione di SSA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Pubblicazioni congiunte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Formazione  congiunta dal </a:t>
            </a:r>
            <a:r>
              <a:rPr lang="it-IT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Coinvolgimento</a:t>
            </a:r>
            <a:r>
              <a:rPr lang="en-US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 OO.SS. in Responsible Care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prstClr val="white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Reali miglioramenti di performances </a:t>
            </a:r>
          </a:p>
        </p:txBody>
      </p:sp>
    </p:spTree>
    <p:extLst>
      <p:ext uri="{BB962C8B-B14F-4D97-AF65-F5344CB8AC3E}">
        <p14:creationId xmlns:p14="http://schemas.microsoft.com/office/powerpoint/2010/main" val="2245988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B5F51E2-27DA-4356-AB87-C1F76BF1FA7D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40D35C-A059-42A0-9E21-9E666A810AB3}"/>
              </a:ext>
            </a:extLst>
          </p:cNvPr>
          <p:cNvSpPr txBox="1"/>
          <p:nvPr/>
        </p:nvSpPr>
        <p:spPr>
          <a:xfrm>
            <a:off x="0" y="1852322"/>
            <a:ext cx="228878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PREMIO NAZIONALE CULTURA </a:t>
            </a: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DELLA SICUREZZA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0ACE0D0-9747-4A54-A29A-887B08B2D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1575" r="4155"/>
          <a:stretch/>
        </p:blipFill>
        <p:spPr bwMode="auto">
          <a:xfrm>
            <a:off x="6511016" y="180216"/>
            <a:ext cx="2427621" cy="476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839A4AA-D072-4DF4-A591-D3E2F18B5452}"/>
              </a:ext>
            </a:extLst>
          </p:cNvPr>
          <p:cNvSpPr/>
          <p:nvPr/>
        </p:nvSpPr>
        <p:spPr>
          <a:xfrm>
            <a:off x="2235199" y="207458"/>
            <a:ext cx="4165599" cy="73297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247" marR="4030" indent="-23676" defTabSz="725394">
              <a:lnSpc>
                <a:spcPts val="1729"/>
              </a:lnSpc>
              <a:spcBef>
                <a:spcPts val="341"/>
              </a:spcBef>
            </a:pPr>
            <a:r>
              <a:rPr lang="it-IT" sz="1100" b="1" kern="0" dirty="0">
                <a:solidFill>
                  <a:schemeClr val="bg1"/>
                </a:solidFill>
                <a:latin typeface="Gill Sans MT"/>
                <a:cs typeface="Gill Sans MT"/>
              </a:rPr>
              <a:t>OBIETTIVO: </a:t>
            </a:r>
          </a:p>
          <a:p>
            <a:pPr marL="33247" marR="4030" indent="-23676" defTabSz="725394">
              <a:lnSpc>
                <a:spcPts val="1729"/>
              </a:lnSpc>
              <a:spcBef>
                <a:spcPts val="341"/>
              </a:spcBef>
            </a:pPr>
            <a:r>
              <a:rPr lang="it-IT" sz="800" b="1" kern="0" dirty="0">
                <a:solidFill>
                  <a:schemeClr val="bg1"/>
                </a:solidFill>
                <a:latin typeface="Gill Sans MT"/>
                <a:cs typeface="Gill Sans MT"/>
              </a:rPr>
              <a:t>PROMUOVERE  LA CULTURA DELLA SICUREZZA NELL’AMBITO DELL’INDUSTRIA CHIMICA E FARMACEUTICA</a:t>
            </a:r>
            <a:endParaRPr lang="it-IT" sz="800" b="1" dirty="0">
              <a:solidFill>
                <a:schemeClr val="bg1"/>
              </a:solidFill>
              <a:latin typeface="Gill Sans MT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DEB5478-F774-46A0-A49E-CC6602F94B9E}"/>
              </a:ext>
            </a:extLst>
          </p:cNvPr>
          <p:cNvSpPr/>
          <p:nvPr/>
        </p:nvSpPr>
        <p:spPr>
          <a:xfrm>
            <a:off x="2255265" y="1264004"/>
            <a:ext cx="4186315" cy="107484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247" marR="4030" indent="-23676" defTabSz="725394">
              <a:lnSpc>
                <a:spcPts val="1729"/>
              </a:lnSpc>
              <a:spcBef>
                <a:spcPts val="341"/>
              </a:spcBef>
            </a:pPr>
            <a:r>
              <a:rPr lang="it-IT" sz="1100" b="1" kern="0" dirty="0">
                <a:solidFill>
                  <a:schemeClr val="bg1"/>
                </a:solidFill>
                <a:latin typeface="Gill Sans MT"/>
                <a:cs typeface="Gill Sans MT"/>
              </a:rPr>
              <a:t>CHI PUÒ PARTECIPARE: </a:t>
            </a:r>
          </a:p>
          <a:p>
            <a:pPr marL="33247" marR="4030" indent="-23676" defTabSz="725394">
              <a:lnSpc>
                <a:spcPts val="1729"/>
              </a:lnSpc>
              <a:spcBef>
                <a:spcPts val="341"/>
              </a:spcBef>
            </a:pPr>
            <a:r>
              <a:rPr lang="it-IT" sz="800" b="1" kern="0" dirty="0">
                <a:solidFill>
                  <a:schemeClr val="bg1"/>
                </a:solidFill>
                <a:latin typeface="Gill Sans MT"/>
                <a:cs typeface="Gill Sans MT"/>
              </a:rPr>
              <a:t>….</a:t>
            </a:r>
          </a:p>
          <a:p>
            <a:pPr marL="33247" marR="4030" indent="-23676" defTabSz="725394">
              <a:lnSpc>
                <a:spcPts val="1729"/>
              </a:lnSpc>
              <a:spcBef>
                <a:spcPts val="341"/>
              </a:spcBef>
            </a:pPr>
            <a:r>
              <a:rPr lang="it-IT" sz="800" b="1" kern="0" dirty="0">
                <a:solidFill>
                  <a:schemeClr val="bg1"/>
                </a:solidFill>
                <a:latin typeface="Gill Sans MT"/>
                <a:cs typeface="Gill Sans MT"/>
              </a:rPr>
              <a:t>STUDENTI UNIVERSITARI CHE SVOLGONO TIROCINI / PROGETTI ALL’INTERNO DELLE IMPRESE CHIMICHE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FC272091-5945-416F-99BB-4BF3B2E6ECCD}"/>
              </a:ext>
            </a:extLst>
          </p:cNvPr>
          <p:cNvSpPr/>
          <p:nvPr/>
        </p:nvSpPr>
        <p:spPr>
          <a:xfrm>
            <a:off x="2221744" y="2660774"/>
            <a:ext cx="4186315" cy="98830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247" marR="4030" indent="-23676" defTabSz="725394">
              <a:lnSpc>
                <a:spcPct val="150000"/>
              </a:lnSpc>
              <a:spcBef>
                <a:spcPts val="341"/>
              </a:spcBef>
            </a:pPr>
            <a:r>
              <a:rPr lang="it-IT" sz="1100" b="1" kern="0" dirty="0">
                <a:solidFill>
                  <a:schemeClr val="bg1"/>
                </a:solidFill>
                <a:latin typeface="Gill Sans MT"/>
                <a:cs typeface="Gill Sans MT"/>
              </a:rPr>
              <a:t>TEMI DEGLI ELABORATI:</a:t>
            </a:r>
          </a:p>
          <a:p>
            <a:pPr marL="181021" marR="4030" indent="-171450" defTabSz="725394">
              <a:lnSpc>
                <a:spcPct val="150000"/>
              </a:lnSpc>
              <a:spcBef>
                <a:spcPts val="341"/>
              </a:spcBef>
              <a:buFont typeface="Wingdings" panose="05000000000000000000" pitchFamily="2" charset="2"/>
              <a:buChar char="§"/>
            </a:pPr>
            <a:r>
              <a:rPr lang="it-IT" sz="800" b="1" kern="0" dirty="0">
                <a:solidFill>
                  <a:schemeClr val="bg1"/>
                </a:solidFill>
                <a:latin typeface="Gill Sans MT"/>
                <a:cs typeface="Gill Sans MT"/>
              </a:rPr>
              <a:t>SICUREZZA</a:t>
            </a:r>
          </a:p>
          <a:p>
            <a:pPr marL="181021" marR="4030" indent="-171450" defTabSz="725394">
              <a:lnSpc>
                <a:spcPct val="150000"/>
              </a:lnSpc>
              <a:spcBef>
                <a:spcPts val="341"/>
              </a:spcBef>
              <a:buFont typeface="Wingdings" panose="05000000000000000000" pitchFamily="2" charset="2"/>
              <a:buChar char="§"/>
            </a:pPr>
            <a:r>
              <a:rPr lang="it-IT" sz="800" b="1" kern="0" dirty="0">
                <a:solidFill>
                  <a:schemeClr val="bg1"/>
                </a:solidFill>
                <a:latin typeface="Gill Sans MT"/>
                <a:cs typeface="Gill Sans MT"/>
              </a:rPr>
              <a:t>SALUTE DEI LAVORATORI</a:t>
            </a:r>
          </a:p>
          <a:p>
            <a:pPr marL="181021" marR="4030" indent="-171450" defTabSz="725394">
              <a:lnSpc>
                <a:spcPct val="150000"/>
              </a:lnSpc>
              <a:spcBef>
                <a:spcPts val="341"/>
              </a:spcBef>
              <a:buFont typeface="Wingdings" panose="05000000000000000000" pitchFamily="2" charset="2"/>
              <a:buChar char="§"/>
            </a:pPr>
            <a:r>
              <a:rPr lang="it-IT" sz="800" b="1" kern="0" dirty="0">
                <a:solidFill>
                  <a:schemeClr val="bg1"/>
                </a:solidFill>
                <a:latin typeface="Gill Sans MT"/>
                <a:cs typeface="Gill Sans MT"/>
              </a:rPr>
              <a:t>TUTELA DELL’AMBIENTE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0618BAE4-42F1-4516-8AD0-980EED7433B5}"/>
              </a:ext>
            </a:extLst>
          </p:cNvPr>
          <p:cNvSpPr/>
          <p:nvPr/>
        </p:nvSpPr>
        <p:spPr>
          <a:xfrm>
            <a:off x="2229004" y="3875315"/>
            <a:ext cx="4186315" cy="10748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247" marR="4030" indent="-23676" defTabSz="725394">
              <a:lnSpc>
                <a:spcPts val="1729"/>
              </a:lnSpc>
              <a:spcBef>
                <a:spcPts val="341"/>
              </a:spcBef>
            </a:pPr>
            <a:r>
              <a:rPr lang="it-IT" sz="1100" b="1" kern="0" dirty="0">
                <a:solidFill>
                  <a:schemeClr val="bg1"/>
                </a:solidFill>
                <a:latin typeface="Gill Sans MT"/>
                <a:cs typeface="Gill Sans MT"/>
              </a:rPr>
              <a:t>TIPOLOGIE COMUNICATIVE DELL’ELABORATO:</a:t>
            </a:r>
          </a:p>
          <a:p>
            <a:pPr marL="181021" marR="4030" indent="-171450" defTabSz="725394">
              <a:lnSpc>
                <a:spcPct val="150000"/>
              </a:lnSpc>
              <a:spcBef>
                <a:spcPts val="341"/>
              </a:spcBef>
              <a:buFont typeface="Wingdings" panose="05000000000000000000" pitchFamily="2" charset="2"/>
              <a:buChar char="§"/>
            </a:pPr>
            <a:r>
              <a:rPr lang="it-IT" sz="800" b="1" kern="0" dirty="0">
                <a:solidFill>
                  <a:schemeClr val="bg1"/>
                </a:solidFill>
                <a:latin typeface="Gill Sans MT"/>
                <a:cs typeface="Gill Sans MT"/>
              </a:rPr>
              <a:t>RACCONTO DI FANTASIA/FUMETTO</a:t>
            </a:r>
          </a:p>
          <a:p>
            <a:pPr marL="181021" marR="4030" indent="-171450" defTabSz="725394">
              <a:lnSpc>
                <a:spcPct val="150000"/>
              </a:lnSpc>
              <a:spcBef>
                <a:spcPts val="341"/>
              </a:spcBef>
              <a:buFont typeface="Wingdings" panose="05000000000000000000" pitchFamily="2" charset="2"/>
              <a:buChar char="§"/>
            </a:pPr>
            <a:r>
              <a:rPr lang="it-IT" sz="800" b="1" kern="0" dirty="0">
                <a:solidFill>
                  <a:schemeClr val="bg1"/>
                </a:solidFill>
                <a:latin typeface="Gill Sans MT"/>
                <a:cs typeface="Gill Sans MT"/>
              </a:rPr>
              <a:t>PRESENTAZIONE IN POWER POINT</a:t>
            </a:r>
          </a:p>
          <a:p>
            <a:pPr marL="181021" marR="4030" indent="-171450" defTabSz="725394">
              <a:lnSpc>
                <a:spcPct val="150000"/>
              </a:lnSpc>
              <a:spcBef>
                <a:spcPts val="341"/>
              </a:spcBef>
              <a:buFont typeface="Wingdings" panose="05000000000000000000" pitchFamily="2" charset="2"/>
              <a:buChar char="§"/>
            </a:pPr>
            <a:r>
              <a:rPr lang="it-IT" sz="800" b="1" kern="0" dirty="0">
                <a:solidFill>
                  <a:schemeClr val="bg1"/>
                </a:solidFill>
                <a:latin typeface="Gill Sans MT"/>
                <a:cs typeface="Gill Sans MT"/>
              </a:rPr>
              <a:t>VIDEO/PROGETTO MULTIMEDIALE</a:t>
            </a:r>
          </a:p>
        </p:txBody>
      </p:sp>
    </p:spTree>
    <p:extLst>
      <p:ext uri="{BB962C8B-B14F-4D97-AF65-F5344CB8AC3E}">
        <p14:creationId xmlns:p14="http://schemas.microsoft.com/office/powerpoint/2010/main" val="158897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B2F708C-4E73-403A-85A2-78737A0D52B9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EB235D98-1FF9-42A0-B633-E06F1C16A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2" r="6967"/>
          <a:stretch/>
        </p:blipFill>
        <p:spPr>
          <a:xfrm>
            <a:off x="2288786" y="173679"/>
            <a:ext cx="1546306" cy="197289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B2BF189-CF35-4ACD-9CFE-BC6EED95DF90}"/>
              </a:ext>
            </a:extLst>
          </p:cNvPr>
          <p:cNvSpPr/>
          <p:nvPr/>
        </p:nvSpPr>
        <p:spPr>
          <a:xfrm>
            <a:off x="2213405" y="2272702"/>
            <a:ext cx="6877434" cy="150810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anose="020B0604020202020204" pitchFamily="34" charset="0"/>
              </a:rPr>
              <a:t>Nella nuova rivoluzione industriale</a:t>
            </a:r>
          </a:p>
          <a:p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anose="020B0604020202020204" pitchFamily="34" charset="0"/>
              </a:rPr>
              <a:t>le PERSONE, più che mai,</a:t>
            </a:r>
          </a:p>
          <a:p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anose="020B0604020202020204" pitchFamily="34" charset="0"/>
              </a:rPr>
              <a:t>sono il MOTORE DELLA COMPETITIVITÀ</a:t>
            </a:r>
          </a:p>
          <a:p>
            <a:endParaRPr lang="it-IT" sz="1600" b="1" dirty="0">
              <a:solidFill>
                <a:schemeClr val="tx2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algn="r"/>
            <a:r>
              <a:rPr lang="it-IT" sz="1600" b="1" dirty="0">
                <a:solidFill>
                  <a:schemeClr val="tx2"/>
                </a:solidFill>
                <a:latin typeface="Gill Sans MT" pitchFamily="34" charset="0"/>
                <a:cs typeface="Arial" panose="020B0604020202020204" pitchFamily="34" charset="0"/>
              </a:rPr>
              <a:t>(ISPER –Scenario Risorse Umane 2022-2023)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CF2B71-873F-4D83-9680-BB97448D1088}"/>
              </a:ext>
            </a:extLst>
          </p:cNvPr>
          <p:cNvSpPr txBox="1"/>
          <p:nvPr/>
        </p:nvSpPr>
        <p:spPr>
          <a:xfrm>
            <a:off x="0" y="1864483"/>
            <a:ext cx="2288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Gill Sans MT" pitchFamily="34" charset="0"/>
              </a:rPr>
              <a:t>IL PARADOSSO</a:t>
            </a:r>
          </a:p>
          <a:p>
            <a:r>
              <a:rPr lang="it-IT" sz="1600" b="1" dirty="0">
                <a:solidFill>
                  <a:schemeClr val="bg1"/>
                </a:solidFill>
                <a:latin typeface="Gill Sans MT" pitchFamily="34" charset="0"/>
              </a:rPr>
              <a:t>DELLA TRASFORMAZIONE DIGITALE</a:t>
            </a:r>
          </a:p>
        </p:txBody>
      </p:sp>
    </p:spTree>
    <p:extLst>
      <p:ext uri="{BB962C8B-B14F-4D97-AF65-F5344CB8AC3E}">
        <p14:creationId xmlns:p14="http://schemas.microsoft.com/office/powerpoint/2010/main" val="300446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0CC2B09-2580-47A3-9A87-38F26E2D4D82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B21E643-6FA7-482C-9D6D-8396FC388995}"/>
              </a:ext>
            </a:extLst>
          </p:cNvPr>
          <p:cNvSpPr/>
          <p:nvPr/>
        </p:nvSpPr>
        <p:spPr>
          <a:xfrm>
            <a:off x="23353" y="3880884"/>
            <a:ext cx="9120647" cy="514999"/>
          </a:xfrm>
          <a:prstGeom prst="rect">
            <a:avLst/>
          </a:prstGeom>
          <a:solidFill>
            <a:srgbClr val="0B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B6A677-5A06-4DA2-8A0B-116BFA1A4A23}"/>
              </a:ext>
            </a:extLst>
          </p:cNvPr>
          <p:cNvSpPr txBox="1"/>
          <p:nvPr/>
        </p:nvSpPr>
        <p:spPr>
          <a:xfrm>
            <a:off x="0" y="1986974"/>
            <a:ext cx="22887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RESPONSABILITÀ SOCIALE:</a:t>
            </a:r>
          </a:p>
          <a:p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LE PERSONE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6358A1-EB45-4481-9A0F-74E9B02FE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6674" y="312584"/>
            <a:ext cx="6260471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355591" algn="l"/>
              </a:tabLst>
              <a:defRPr/>
            </a:pPr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SETTORE CHIMICO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679503A-FCEB-4894-AF9F-FDEA17B42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241" y="1506877"/>
            <a:ext cx="6792374" cy="16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355591" algn="l"/>
              </a:tabLst>
              <a:defRPr/>
            </a:pPr>
            <a:r>
              <a:rPr lang="it-IT" sz="28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impegno comune per lo Sviluppo Sostenibile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r>
              <a:rPr lang="it-IT" sz="20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promozione della responsabilità sociale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r>
              <a:rPr lang="it-IT" sz="20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integrazione dei temi sociali, etici e ambientali 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355591" algn="l"/>
              </a:tabLst>
              <a:defRPr/>
            </a:pPr>
            <a:endParaRPr lang="it-IT" sz="2000" dirty="0">
              <a:solidFill>
                <a:schemeClr val="tx2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803696DD-599A-45D4-8228-EA73D6CA2526}"/>
              </a:ext>
            </a:extLst>
          </p:cNvPr>
          <p:cNvSpPr/>
          <p:nvPr/>
        </p:nvSpPr>
        <p:spPr>
          <a:xfrm>
            <a:off x="5310421" y="799628"/>
            <a:ext cx="492981" cy="62020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08E4C2-EA84-4849-8EF8-A7E5F67C357F}"/>
              </a:ext>
            </a:extLst>
          </p:cNvPr>
          <p:cNvSpPr txBox="1"/>
          <p:nvPr/>
        </p:nvSpPr>
        <p:spPr>
          <a:xfrm>
            <a:off x="2426673" y="2958688"/>
            <a:ext cx="6191489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da lungo tempo le imprese chimiche investono </a:t>
            </a:r>
            <a:br>
              <a:rPr lang="it-IT" b="1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sulle Persone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79B10F98-2619-46AA-96B1-5993615CF214}"/>
              </a:ext>
            </a:extLst>
          </p:cNvPr>
          <p:cNvGrpSpPr/>
          <p:nvPr/>
        </p:nvGrpSpPr>
        <p:grpSpPr>
          <a:xfrm>
            <a:off x="23353" y="3987597"/>
            <a:ext cx="9120647" cy="1169551"/>
            <a:chOff x="5918" y="4194059"/>
            <a:chExt cx="9442319" cy="952285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3D92CB1-E28A-4A70-97B5-0E6E60D41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683"/>
            <a:stretch/>
          </p:blipFill>
          <p:spPr>
            <a:xfrm>
              <a:off x="5918" y="4297802"/>
              <a:ext cx="3192978" cy="844732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DC46619-5130-469B-88E3-2BF9155F2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37"/>
            <a:stretch/>
          </p:blipFill>
          <p:spPr>
            <a:xfrm>
              <a:off x="3195086" y="4301612"/>
              <a:ext cx="3314260" cy="841888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6C18D439-0C9B-4986-BD15-946BFC8E5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7480" y="4194059"/>
              <a:ext cx="2940757" cy="952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05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333FB89-AEED-4A67-865C-2441345A3E05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7957CE-E20B-49AD-9B4C-03763D76FB5C}"/>
              </a:ext>
            </a:extLst>
          </p:cNvPr>
          <p:cNvSpPr txBox="1"/>
          <p:nvPr/>
        </p:nvSpPr>
        <p:spPr>
          <a:xfrm>
            <a:off x="0" y="1717670"/>
            <a:ext cx="22887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RESPONSABILITÀ SOCIALE:</a:t>
            </a:r>
          </a:p>
          <a:p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LE PERSONE (2)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911C5-C5A7-41A5-A879-1BFDEDA2C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57" y="823135"/>
            <a:ext cx="6260471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r>
              <a:rPr lang="it-IT" sz="20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Politiche di inclusione, flessibilità organizzativa e                    nuove modalità di lavoro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872630-2EA2-43D9-BC37-3C6CB6927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57" y="1881217"/>
            <a:ext cx="6260471" cy="22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r>
              <a:rPr lang="it-IT" sz="20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Valorizzazione della professionalità e della qualificazione delle risorse umane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55591" algn="l"/>
              </a:tabLst>
              <a:defRPr/>
            </a:pPr>
            <a:endParaRPr lang="it-IT" sz="2000" dirty="0">
              <a:solidFill>
                <a:schemeClr val="tx2"/>
              </a:solidFill>
              <a:latin typeface="Gill Sans MT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r>
              <a:rPr lang="it-IT" sz="20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Miglioramento dell’occupabilità dei lavoratori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endParaRPr lang="it-IT" sz="2000" dirty="0">
              <a:solidFill>
                <a:schemeClr val="tx2"/>
              </a:solidFill>
              <a:latin typeface="Gill Sans MT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r>
              <a:rPr lang="it-IT" sz="20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La formazione è un valore strategico</a:t>
            </a:r>
          </a:p>
        </p:txBody>
      </p:sp>
    </p:spTree>
    <p:extLst>
      <p:ext uri="{BB962C8B-B14F-4D97-AF65-F5344CB8AC3E}">
        <p14:creationId xmlns:p14="http://schemas.microsoft.com/office/powerpoint/2010/main" val="171555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9D0D0F9-CF3F-4BA4-B9C9-6AE285F8BE63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E3C8B3-F463-4FD2-88A5-E81F49DBF701}"/>
              </a:ext>
            </a:extLst>
          </p:cNvPr>
          <p:cNvSpPr txBox="1"/>
          <p:nvPr/>
        </p:nvSpPr>
        <p:spPr>
          <a:xfrm>
            <a:off x="-64273" y="1448364"/>
            <a:ext cx="22887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RESPONSABILITÀ SOCIALE:</a:t>
            </a:r>
          </a:p>
          <a:p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  <a:p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OCCUPAZIONE DI QUALITÀ (1)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DF01A33-8F6C-3272-BE1F-E15D82804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949" y="558712"/>
            <a:ext cx="5246009" cy="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it-IT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Incidenza dei laureati sugli addetti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F98496-CF36-F69F-DF22-45FF748E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157" y="1062768"/>
            <a:ext cx="1849873" cy="2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Laureati / addetti 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0A4DC0D-C497-F41D-18C1-94C52631F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406" y="1795495"/>
            <a:ext cx="1011734" cy="2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3EF0B6C-DA93-A54C-3F13-B05CFCF3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406" y="2789169"/>
            <a:ext cx="2661272" cy="2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 industria</a:t>
            </a: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F9AEE7A2-92EB-7563-3456-32B2E308F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8406" y="1551787"/>
            <a:ext cx="6117656" cy="0"/>
          </a:xfrm>
          <a:prstGeom prst="line">
            <a:avLst/>
          </a:prstGeom>
          <a:noFill/>
          <a:ln w="28575">
            <a:solidFill>
              <a:srgbClr val="FF74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5FECD2DB-0F43-5F4F-E15B-1C36FFE3D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8406" y="3221217"/>
            <a:ext cx="6117656" cy="1"/>
          </a:xfrm>
          <a:prstGeom prst="line">
            <a:avLst/>
          </a:prstGeom>
          <a:noFill/>
          <a:ln w="28575">
            <a:solidFill>
              <a:srgbClr val="FF74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6BFA62D-967D-6EA2-AD47-D5A64A314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825" y="2265688"/>
            <a:ext cx="572352" cy="2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4ACC4BCD-4EA3-757C-14E2-3EE33C640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406" y="2265688"/>
            <a:ext cx="2589264" cy="2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Chimica e farmaceutica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17BE831-A84A-7B14-150E-9F4DA35F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594" y="2789169"/>
            <a:ext cx="536850" cy="23544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44DF38E3-3C67-AF43-E176-C2E7D4A7A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949" y="3534394"/>
            <a:ext cx="2759089" cy="2754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Federchimica; anno 2023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92559F18-6F0A-35FB-7253-19FBDC715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843" y="1844567"/>
            <a:ext cx="572352" cy="2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</a:p>
        </p:txBody>
      </p:sp>
    </p:spTree>
    <p:extLst>
      <p:ext uri="{BB962C8B-B14F-4D97-AF65-F5344CB8AC3E}">
        <p14:creationId xmlns:p14="http://schemas.microsoft.com/office/powerpoint/2010/main" val="173837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8937A73-C323-451E-80C5-F45601CC73E6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8906EE-BEE0-4C9A-8B8E-E61E2B47FD6A}"/>
              </a:ext>
            </a:extLst>
          </p:cNvPr>
          <p:cNvSpPr txBox="1"/>
          <p:nvPr/>
        </p:nvSpPr>
        <p:spPr>
          <a:xfrm>
            <a:off x="-64273" y="1448363"/>
            <a:ext cx="22887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RESPONSABILITÀ SOCIALE:</a:t>
            </a:r>
          </a:p>
          <a:p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  <a:p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OCCUPAZIONE DI QUALITÀ(</a:t>
            </a:r>
            <a:r>
              <a:rPr lang="it-IT" sz="1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4EF2BD-064F-442E-AA24-795EC143ED59}"/>
              </a:ext>
            </a:extLst>
          </p:cNvPr>
          <p:cNvSpPr txBox="1"/>
          <p:nvPr/>
        </p:nvSpPr>
        <p:spPr>
          <a:xfrm>
            <a:off x="2288786" y="617366"/>
            <a:ext cx="5218546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EVOLUZIONE DELLA STRUTTURA OCCUPAZIONALE PER QUALIFICA DELL’INDUSTRIA CHIMICA E FARMACEUTICA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DB3F86-6EDF-4CEE-8F5F-AA519260DA6E}"/>
              </a:ext>
            </a:extLst>
          </p:cNvPr>
          <p:cNvSpPr txBox="1"/>
          <p:nvPr/>
        </p:nvSpPr>
        <p:spPr>
          <a:xfrm>
            <a:off x="6990347" y="4745290"/>
            <a:ext cx="196114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Gill Sans MT" pitchFamily="34" charset="0"/>
              </a:rPr>
              <a:t>Fonte: Federchimica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21FF446-5476-7EEC-691C-D5BF6BF5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755" y="1462647"/>
            <a:ext cx="5447663" cy="36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9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2ABF537-CB33-42EE-AD27-0E88E4996D51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270A95-2390-4E81-9ED9-D59589FB44E5}"/>
              </a:ext>
            </a:extLst>
          </p:cNvPr>
          <p:cNvSpPr txBox="1"/>
          <p:nvPr/>
        </p:nvSpPr>
        <p:spPr>
          <a:xfrm>
            <a:off x="-64273" y="1448365"/>
            <a:ext cx="22887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RESPONSABILITÀ SOCIALE:</a:t>
            </a:r>
          </a:p>
          <a:p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  <a:p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OCCUPAZIONE DI QUALITÀ (</a:t>
            </a:r>
            <a:r>
              <a:rPr lang="it-IT" sz="1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896AFD-C8F5-4E02-AB63-704243FEFA85}"/>
              </a:ext>
            </a:extLst>
          </p:cNvPr>
          <p:cNvSpPr txBox="1"/>
          <p:nvPr/>
        </p:nvSpPr>
        <p:spPr>
          <a:xfrm>
            <a:off x="2824968" y="87204"/>
            <a:ext cx="4137892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QUOTA DI DIPENDENTI </a:t>
            </a:r>
          </a:p>
          <a:p>
            <a:pPr algn="ctr"/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PER TIPOLOGIA DI CONTRATTO </a:t>
            </a:r>
          </a:p>
          <a:p>
            <a:pPr algn="ctr"/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NELLA CHIMICA E FARMACEUTICA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FFE718B-9DF8-4C26-92A8-3BBE8703C8CF}"/>
              </a:ext>
            </a:extLst>
          </p:cNvPr>
          <p:cNvSpPr txBox="1"/>
          <p:nvPr/>
        </p:nvSpPr>
        <p:spPr>
          <a:xfrm>
            <a:off x="5781964" y="4675900"/>
            <a:ext cx="336203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Gill Sans MT" pitchFamily="34" charset="0"/>
              </a:rPr>
              <a:t>Fonte: Federchimica 2020-2023</a:t>
            </a:r>
          </a:p>
        </p:txBody>
      </p:sp>
      <p:sp>
        <p:nvSpPr>
          <p:cNvPr id="2" name="Text Box 223">
            <a:extLst>
              <a:ext uri="{FF2B5EF4-FFF2-40B4-BE49-F238E27FC236}">
                <a16:creationId xmlns:a16="http://schemas.microsoft.com/office/drawing/2014/main" id="{A346CEFB-2DDD-6175-4A98-E5C4E1088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894" y="946472"/>
            <a:ext cx="15765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Apprendistato</a:t>
            </a: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1,3%</a:t>
            </a:r>
          </a:p>
        </p:txBody>
      </p:sp>
      <p:sp>
        <p:nvSpPr>
          <p:cNvPr id="3" name="Text Box 223">
            <a:extLst>
              <a:ext uri="{FF2B5EF4-FFF2-40B4-BE49-F238E27FC236}">
                <a16:creationId xmlns:a16="http://schemas.microsoft.com/office/drawing/2014/main" id="{4AABC913-8811-DD4A-24BA-0F98B74C7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40" y="4076449"/>
            <a:ext cx="3362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indeterminato 95,7%</a:t>
            </a:r>
          </a:p>
        </p:txBody>
      </p:sp>
      <p:cxnSp>
        <p:nvCxnSpPr>
          <p:cNvPr id="5" name="Connettore 1 8">
            <a:extLst>
              <a:ext uri="{FF2B5EF4-FFF2-40B4-BE49-F238E27FC236}">
                <a16:creationId xmlns:a16="http://schemas.microsoft.com/office/drawing/2014/main" id="{03F2AFB7-8DC5-A29E-EB39-E3638C3CA044}"/>
              </a:ext>
            </a:extLst>
          </p:cNvPr>
          <p:cNvCxnSpPr/>
          <p:nvPr/>
        </p:nvCxnSpPr>
        <p:spPr>
          <a:xfrm>
            <a:off x="5040870" y="1131138"/>
            <a:ext cx="22099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32">
            <a:extLst>
              <a:ext uri="{FF2B5EF4-FFF2-40B4-BE49-F238E27FC236}">
                <a16:creationId xmlns:a16="http://schemas.microsoft.com/office/drawing/2014/main" id="{B88E8864-94B8-D5DE-D339-DB502767B418}"/>
              </a:ext>
            </a:extLst>
          </p:cNvPr>
          <p:cNvCxnSpPr/>
          <p:nvPr/>
        </p:nvCxnSpPr>
        <p:spPr>
          <a:xfrm flipV="1">
            <a:off x="4906025" y="1129627"/>
            <a:ext cx="0" cy="55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23">
            <a:extLst>
              <a:ext uri="{FF2B5EF4-FFF2-40B4-BE49-F238E27FC236}">
                <a16:creationId xmlns:a16="http://schemas.microsoft.com/office/drawing/2014/main" id="{181E4704-5215-7B48-096B-0F714F01B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710" y="946297"/>
            <a:ext cx="21171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determinato</a:t>
            </a:r>
          </a:p>
          <a:p>
            <a:pPr algn="r"/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3,0%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AB5088C2-7142-0F04-CCCE-95D74FA46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920149"/>
              </p:ext>
            </p:extLst>
          </p:nvPr>
        </p:nvGraphicFramePr>
        <p:xfrm>
          <a:off x="2772070" y="1560425"/>
          <a:ext cx="44821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94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9D2707F-2E5E-43E0-A1E2-E073A37EE53F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48921A-F143-453C-8BCA-FEC7D164D2A9}"/>
              </a:ext>
            </a:extLst>
          </p:cNvPr>
          <p:cNvSpPr txBox="1"/>
          <p:nvPr/>
        </p:nvSpPr>
        <p:spPr>
          <a:xfrm>
            <a:off x="4503390" y="920607"/>
            <a:ext cx="161314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TIROCINI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62157B-0633-4B84-B251-02AF55F3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077" y="1588772"/>
            <a:ext cx="6260471" cy="23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355591" algn="l"/>
              </a:tabLst>
              <a:defRPr/>
            </a:pPr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Inserimento temporaneo di giovani in azienda             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355591" algn="l"/>
              </a:tabLst>
              <a:defRPr/>
            </a:pPr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Non configura un contratto di lavoro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355591" algn="l"/>
              </a:tabLst>
              <a:defRPr/>
            </a:pPr>
            <a:endParaRPr lang="it-IT" sz="2000" b="1" dirty="0">
              <a:solidFill>
                <a:schemeClr val="tx2"/>
              </a:solidFill>
              <a:latin typeface="Gill Sans MT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r>
              <a:rPr lang="it-IT" sz="20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Tirocini curriculari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endParaRPr lang="it-IT" sz="2000" dirty="0">
              <a:solidFill>
                <a:schemeClr val="tx2"/>
              </a:solidFill>
              <a:latin typeface="Gill Sans MT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r>
              <a:rPr lang="it-IT" sz="20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Tirocini extra-curriculari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EC7D71-C65C-4864-8F0C-7DC2111240BD}"/>
              </a:ext>
            </a:extLst>
          </p:cNvPr>
          <p:cNvSpPr txBox="1"/>
          <p:nvPr/>
        </p:nvSpPr>
        <p:spPr>
          <a:xfrm>
            <a:off x="0" y="1717670"/>
            <a:ext cx="22887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FORMARSI</a:t>
            </a: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IN  AZIENDA</a:t>
            </a:r>
          </a:p>
          <a:p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TIROCINI</a:t>
            </a:r>
          </a:p>
        </p:txBody>
      </p:sp>
    </p:spTree>
    <p:extLst>
      <p:ext uri="{BB962C8B-B14F-4D97-AF65-F5344CB8AC3E}">
        <p14:creationId xmlns:p14="http://schemas.microsoft.com/office/powerpoint/2010/main" val="182627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35BB656-ACE7-4D3D-95AA-2B3E402DF5B0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4CA116-0F3C-4B86-B1E4-C34ABCE9A0AB}"/>
              </a:ext>
            </a:extLst>
          </p:cNvPr>
          <p:cNvSpPr txBox="1"/>
          <p:nvPr/>
        </p:nvSpPr>
        <p:spPr>
          <a:xfrm>
            <a:off x="3818983" y="847047"/>
            <a:ext cx="286397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CONTRATTO </a:t>
            </a:r>
          </a:p>
          <a:p>
            <a:pPr algn="ctr"/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DI APPRENDISTATO </a:t>
            </a:r>
          </a:p>
          <a:p>
            <a:pPr algn="ctr"/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PROFESSIONALIZZANTE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CE5F472-F893-4EA9-8938-DEA1F6503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774" y="1826903"/>
            <a:ext cx="6260471" cy="301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355591" algn="l"/>
              </a:tabLst>
              <a:defRPr/>
            </a:pPr>
            <a:r>
              <a:rPr lang="it-IT" sz="2000" b="1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Contratto di lavoro con retribuzione e formazione per qualificazione professionale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355591" algn="l"/>
              </a:tabLst>
              <a:defRPr/>
            </a:pPr>
            <a:endParaRPr lang="it-IT" sz="2000" b="1" dirty="0">
              <a:solidFill>
                <a:schemeClr val="tx2"/>
              </a:solidFill>
              <a:latin typeface="Gill Sans MT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r>
              <a:rPr lang="it-IT" sz="20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Per giovani di età compresa tra i 18 e i 29 anni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endParaRPr lang="it-IT" sz="2000" dirty="0">
              <a:solidFill>
                <a:schemeClr val="tx2"/>
              </a:solidFill>
              <a:latin typeface="Gill Sans MT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r>
              <a:rPr lang="it-IT" sz="20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Durata: non inferiore ai 6 mesi e non superiore ai 3 anni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55591" algn="l"/>
              </a:tabLst>
              <a:defRPr/>
            </a:pPr>
            <a:endParaRPr lang="it-IT" sz="2000" dirty="0">
              <a:solidFill>
                <a:schemeClr val="tx2"/>
              </a:solidFill>
              <a:latin typeface="Gill Sans MT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tabLst>
                <a:tab pos="355591" algn="l"/>
              </a:tabLst>
              <a:defRPr/>
            </a:pPr>
            <a:r>
              <a:rPr lang="it-IT" sz="2000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Tutor aziendale responsabile del piano formativo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4CDE7D-9F57-4EA4-A2DD-4C0A81AF1F09}"/>
              </a:ext>
            </a:extLst>
          </p:cNvPr>
          <p:cNvSpPr txBox="1"/>
          <p:nvPr/>
        </p:nvSpPr>
        <p:spPr>
          <a:xfrm>
            <a:off x="0" y="1717670"/>
            <a:ext cx="22887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FORMARSI</a:t>
            </a: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IN  AZIENDA</a:t>
            </a:r>
          </a:p>
          <a:p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APPRENDISTATO</a:t>
            </a:r>
          </a:p>
        </p:txBody>
      </p:sp>
    </p:spTree>
    <p:extLst>
      <p:ext uri="{BB962C8B-B14F-4D97-AF65-F5344CB8AC3E}">
        <p14:creationId xmlns:p14="http://schemas.microsoft.com/office/powerpoint/2010/main" val="20910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8ED6A25-BDD8-45F4-BCE1-6BEEFD35D5BC}"/>
              </a:ext>
            </a:extLst>
          </p:cNvPr>
          <p:cNvSpPr/>
          <p:nvPr/>
        </p:nvSpPr>
        <p:spPr>
          <a:xfrm>
            <a:off x="0" y="0"/>
            <a:ext cx="216024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83E991-3028-4D19-9271-33551B1D6A53}"/>
              </a:ext>
            </a:extLst>
          </p:cNvPr>
          <p:cNvSpPr txBox="1"/>
          <p:nvPr/>
        </p:nvSpPr>
        <p:spPr>
          <a:xfrm>
            <a:off x="3137" y="1678753"/>
            <a:ext cx="2288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CONTENUTI E  REGOLE DEL</a:t>
            </a: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RAPPORTO DI LAVORO</a:t>
            </a:r>
          </a:p>
          <a:p>
            <a:endParaRPr lang="it-IT" sz="1750" b="1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it-IT" sz="1750" b="1" dirty="0">
                <a:solidFill>
                  <a:schemeClr val="bg1"/>
                </a:solidFill>
                <a:latin typeface="Gill Sans MT" pitchFamily="34" charset="0"/>
              </a:rPr>
              <a:t>DALLA COSTITUZIONE ALL’AZIENDA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1EBD87E-9204-49C2-9E35-134AFF075F3D}"/>
              </a:ext>
            </a:extLst>
          </p:cNvPr>
          <p:cNvSpPr/>
          <p:nvPr/>
        </p:nvSpPr>
        <p:spPr>
          <a:xfrm>
            <a:off x="2308028" y="4154533"/>
            <a:ext cx="2624196" cy="36933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Rapporto di lavoro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6A52471-AED8-4315-90A7-4B936B600DA0}"/>
              </a:ext>
            </a:extLst>
          </p:cNvPr>
          <p:cNvSpPr/>
          <p:nvPr/>
        </p:nvSpPr>
        <p:spPr>
          <a:xfrm>
            <a:off x="2335737" y="2966129"/>
            <a:ext cx="2624196" cy="36933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Contratti individuali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B87FBB4-C67B-4838-8685-97EA773E6FAB}"/>
              </a:ext>
            </a:extLst>
          </p:cNvPr>
          <p:cNvSpPr/>
          <p:nvPr/>
        </p:nvSpPr>
        <p:spPr>
          <a:xfrm>
            <a:off x="2335737" y="1747010"/>
            <a:ext cx="2624196" cy="36933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Contratti collettivi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BF80A6A-24C5-4506-B65A-D0EB23693388}"/>
              </a:ext>
            </a:extLst>
          </p:cNvPr>
          <p:cNvSpPr/>
          <p:nvPr/>
        </p:nvSpPr>
        <p:spPr>
          <a:xfrm>
            <a:off x="2308028" y="534608"/>
            <a:ext cx="2624196" cy="36933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white"/>
                </a:solidFill>
                <a:latin typeface="Gill Sans MT" pitchFamily="34" charset="0"/>
                <a:cs typeface="Arial" panose="020B0604020202020204" pitchFamily="34" charset="0"/>
              </a:rPr>
              <a:t>Leggi</a:t>
            </a: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34F90A7B-D98F-4F2F-B763-57888B777847}"/>
              </a:ext>
            </a:extLst>
          </p:cNvPr>
          <p:cNvSpPr/>
          <p:nvPr/>
        </p:nvSpPr>
        <p:spPr>
          <a:xfrm>
            <a:off x="3502027" y="1046846"/>
            <a:ext cx="291616" cy="60384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E3B4EEDF-D7FB-4153-841A-83BC30E9AC0A}"/>
              </a:ext>
            </a:extLst>
          </p:cNvPr>
          <p:cNvSpPr/>
          <p:nvPr/>
        </p:nvSpPr>
        <p:spPr>
          <a:xfrm>
            <a:off x="3494087" y="2268173"/>
            <a:ext cx="291616" cy="60384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60BD8049-3E4E-4309-BEEF-C8C8F694B2C8}"/>
              </a:ext>
            </a:extLst>
          </p:cNvPr>
          <p:cNvSpPr/>
          <p:nvPr/>
        </p:nvSpPr>
        <p:spPr>
          <a:xfrm>
            <a:off x="3474318" y="3445578"/>
            <a:ext cx="291616" cy="60384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08663C-3BC2-4410-8DEF-65B2CE51B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3633">
            <a:off x="5267435" y="1422425"/>
            <a:ext cx="3532291" cy="2586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5473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1392</Words>
  <Application>Microsoft Office PowerPoint</Application>
  <PresentationFormat>Presentazione su schermo (16:9)</PresentationFormat>
  <Paragraphs>267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stage1coi</dc:creator>
  <cp:lastModifiedBy>Paolo Cuneo</cp:lastModifiedBy>
  <cp:revision>61</cp:revision>
  <cp:lastPrinted>2024-06-13T07:49:16Z</cp:lastPrinted>
  <dcterms:created xsi:type="dcterms:W3CDTF">2022-02-17T09:52:11Z</dcterms:created>
  <dcterms:modified xsi:type="dcterms:W3CDTF">2024-06-13T11:56:21Z</dcterms:modified>
</cp:coreProperties>
</file>