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1"/>
  </p:notesMasterIdLst>
  <p:sldIdLst>
    <p:sldId id="263" r:id="rId3"/>
    <p:sldId id="260" r:id="rId4"/>
    <p:sldId id="345" r:id="rId5"/>
    <p:sldId id="359" r:id="rId6"/>
    <p:sldId id="346" r:id="rId7"/>
    <p:sldId id="348" r:id="rId8"/>
    <p:sldId id="349" r:id="rId9"/>
    <p:sldId id="350" r:id="rId10"/>
    <p:sldId id="347" r:id="rId11"/>
    <p:sldId id="339" r:id="rId12"/>
    <p:sldId id="351" r:id="rId13"/>
    <p:sldId id="352" r:id="rId14"/>
    <p:sldId id="353" r:id="rId15"/>
    <p:sldId id="355" r:id="rId16"/>
    <p:sldId id="356" r:id="rId17"/>
    <p:sldId id="357" r:id="rId18"/>
    <p:sldId id="358" r:id="rId19"/>
    <p:sldId id="354" r:id="rId20"/>
  </p:sldIdLst>
  <p:sldSz cx="9144000" cy="5143500" type="screen16x9"/>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A8F3"/>
    <a:srgbClr val="2EB7D2"/>
    <a:srgbClr val="66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13" autoAdjust="0"/>
  </p:normalViewPr>
  <p:slideViewPr>
    <p:cSldViewPr showGuides="1">
      <p:cViewPr varScale="1">
        <p:scale>
          <a:sx n="114" d="100"/>
          <a:sy n="114" d="100"/>
        </p:scale>
        <p:origin x="1786" y="86"/>
      </p:cViewPr>
      <p:guideLst>
        <p:guide orient="horz" pos="1620"/>
        <p:guide pos="2880"/>
      </p:guideLst>
    </p:cSldViewPr>
  </p:slideViewPr>
  <p:notesTextViewPr>
    <p:cViewPr>
      <p:scale>
        <a:sx n="1" d="1"/>
        <a:sy n="1" d="1"/>
      </p:scale>
      <p:origin x="0" y="0"/>
    </p:cViewPr>
  </p:notesTextViewPr>
  <p:sorterViewPr>
    <p:cViewPr>
      <p:scale>
        <a:sx n="190" d="100"/>
        <a:sy n="190" d="100"/>
      </p:scale>
      <p:origin x="0" y="37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87277-BE4D-43A3-9A92-99215CBB7E70}" type="doc">
      <dgm:prSet loTypeId="urn:microsoft.com/office/officeart/2005/8/layout/hProcess9" loCatId="process" qsTypeId="urn:microsoft.com/office/officeart/2005/8/quickstyle/3d1" qsCatId="3D" csTypeId="urn:microsoft.com/office/officeart/2005/8/colors/colorful2" csCatId="colorful" phldr="1"/>
      <dgm:spPr/>
    </dgm:pt>
    <dgm:pt modelId="{9B569D83-6931-489E-997E-19DB4F922FD3}">
      <dgm:prSet phldrT="[Testo]" custT="1"/>
      <dgm:spPr>
        <a:xfrm>
          <a:off x="2799551" y="487556"/>
          <a:ext cx="1774749" cy="1789350"/>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lr>
              <a:srgbClr val="FF0000"/>
            </a:buClr>
            <a:buFont typeface="Wingdings" pitchFamily="2" charset="2"/>
            <a:buChar char="ü"/>
          </a:pPr>
          <a:r>
            <a:rPr lang="it-IT" sz="1000" b="1" dirty="0">
              <a:solidFill>
                <a:srgbClr val="002060"/>
              </a:solidFill>
              <a:latin typeface="Arial" charset="0"/>
              <a:ea typeface="+mn-ea"/>
              <a:cs typeface="Arial" charset="0"/>
            </a:rPr>
            <a:t>Autorizzazioni alle emissioni (in atmosfera, nelle acque)</a:t>
          </a:r>
          <a:endParaRPr lang="it-IT" sz="1000" b="1" dirty="0">
            <a:solidFill>
              <a:srgbClr val="002060"/>
            </a:solidFill>
            <a:latin typeface="Calibri"/>
            <a:ea typeface="+mn-ea"/>
            <a:cs typeface="+mn-cs"/>
          </a:endParaRPr>
        </a:p>
      </dgm:t>
    </dgm:pt>
    <dgm:pt modelId="{0988C56E-7B96-46D6-8D88-32726A9B07B8}" type="parTrans" cxnId="{A8D1B8DB-52AB-4130-8566-F1521EDEBED2}">
      <dgm:prSet/>
      <dgm:spPr/>
      <dgm:t>
        <a:bodyPr/>
        <a:lstStyle/>
        <a:p>
          <a:endParaRPr lang="it-IT"/>
        </a:p>
      </dgm:t>
    </dgm:pt>
    <dgm:pt modelId="{C1A0AC90-E36E-47DE-B05C-A8657DD3E4CE}" type="sibTrans" cxnId="{A8D1B8DB-52AB-4130-8566-F1521EDEBED2}">
      <dgm:prSet/>
      <dgm:spPr/>
      <dgm:t>
        <a:bodyPr/>
        <a:lstStyle/>
        <a:p>
          <a:endParaRPr lang="it-IT"/>
        </a:p>
      </dgm:t>
    </dgm:pt>
    <dgm:pt modelId="{044B61B3-5B61-46CE-AF10-9545DB523510}">
      <dgm:prSet phldrT="[Testo]"/>
      <dgm:spPr>
        <a:xfrm flipH="1">
          <a:off x="9811120" y="491294"/>
          <a:ext cx="2418048" cy="2299334"/>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lr>
              <a:srgbClr val="FF0000"/>
            </a:buClr>
            <a:buFont typeface="Wingdings" pitchFamily="2" charset="2"/>
            <a:buChar char="ü"/>
          </a:pPr>
          <a:r>
            <a:rPr lang="it-IT" b="1" dirty="0">
              <a:solidFill>
                <a:srgbClr val="002060"/>
              </a:solidFill>
              <a:latin typeface="Arial" charset="0"/>
              <a:ea typeface="+mn-ea"/>
              <a:cs typeface="Arial" charset="0"/>
            </a:rPr>
            <a:t>Attività  di bonifica                    del suolo e    delle acque,    nei siti in cui viene rilevata una contaminazione</a:t>
          </a:r>
          <a:endParaRPr lang="it-IT" b="1" dirty="0">
            <a:solidFill>
              <a:srgbClr val="002060"/>
            </a:solidFill>
            <a:latin typeface="Calibri"/>
            <a:ea typeface="+mn-ea"/>
            <a:cs typeface="+mn-cs"/>
          </a:endParaRPr>
        </a:p>
      </dgm:t>
    </dgm:pt>
    <dgm:pt modelId="{19E1D1A3-9084-43FF-87B0-6F3598AF2062}" type="parTrans" cxnId="{939A1522-163D-4ABF-8859-7957D9AB3E1E}">
      <dgm:prSet/>
      <dgm:spPr/>
      <dgm:t>
        <a:bodyPr/>
        <a:lstStyle/>
        <a:p>
          <a:endParaRPr lang="it-IT"/>
        </a:p>
      </dgm:t>
    </dgm:pt>
    <dgm:pt modelId="{B6760CE7-7D1C-4296-A622-1386F8D33330}" type="sibTrans" cxnId="{939A1522-163D-4ABF-8859-7957D9AB3E1E}">
      <dgm:prSet/>
      <dgm:spPr/>
      <dgm:t>
        <a:bodyPr/>
        <a:lstStyle/>
        <a:p>
          <a:endParaRPr lang="it-IT"/>
        </a:p>
      </dgm:t>
    </dgm:pt>
    <dgm:pt modelId="{617C1CD1-E23D-4C8C-82C7-0A439F2A00E2}">
      <dgm:prSet phldrT="[Testo]"/>
      <dgm:spPr>
        <a:xfrm>
          <a:off x="5078103" y="1445959"/>
          <a:ext cx="2026345" cy="1723260"/>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lr>
              <a:srgbClr val="FF0000"/>
            </a:buClr>
            <a:buFont typeface="Wingdings" pitchFamily="2" charset="2"/>
            <a:buChar char="ü"/>
          </a:pPr>
          <a:r>
            <a:rPr lang="it-IT" b="1" dirty="0">
              <a:solidFill>
                <a:srgbClr val="002060"/>
              </a:solidFill>
              <a:latin typeface="Arial" charset="0"/>
              <a:ea typeface="+mn-ea"/>
              <a:cs typeface="Arial" charset="0"/>
            </a:rPr>
            <a:t>Gestione    dei rifiuti derivanti dalle attività produttive</a:t>
          </a:r>
          <a:endParaRPr lang="it-IT" b="1" dirty="0">
            <a:solidFill>
              <a:srgbClr val="002060"/>
            </a:solidFill>
            <a:latin typeface="Calibri"/>
            <a:ea typeface="+mn-ea"/>
            <a:cs typeface="+mn-cs"/>
          </a:endParaRPr>
        </a:p>
      </dgm:t>
    </dgm:pt>
    <dgm:pt modelId="{F8EEBC61-EBD4-404B-8C93-77A6C96D793B}" type="parTrans" cxnId="{0206DEDD-B900-4CFF-97DE-BE5CC5D59565}">
      <dgm:prSet/>
      <dgm:spPr/>
      <dgm:t>
        <a:bodyPr/>
        <a:lstStyle/>
        <a:p>
          <a:endParaRPr lang="it-IT"/>
        </a:p>
      </dgm:t>
    </dgm:pt>
    <dgm:pt modelId="{47118AFD-62E3-4C50-B474-664D40096C67}" type="sibTrans" cxnId="{0206DEDD-B900-4CFF-97DE-BE5CC5D59565}">
      <dgm:prSet/>
      <dgm:spPr/>
      <dgm:t>
        <a:bodyPr/>
        <a:lstStyle/>
        <a:p>
          <a:endParaRPr lang="it-IT"/>
        </a:p>
      </dgm:t>
    </dgm:pt>
    <dgm:pt modelId="{1F5589AC-5422-45C5-8F63-C7B37098BB80}">
      <dgm:prSet phldrT="[Testo]" custT="1"/>
      <dgm:spPr>
        <a:xfrm>
          <a:off x="368489" y="955301"/>
          <a:ext cx="1831947" cy="1885248"/>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lr>
              <a:srgbClr val="FF0000"/>
            </a:buClr>
            <a:buFont typeface="Wingdings" pitchFamily="2" charset="2"/>
            <a:buChar char="ü"/>
          </a:pPr>
          <a:r>
            <a:rPr lang="it-IT" sz="1000" b="1" dirty="0">
              <a:solidFill>
                <a:srgbClr val="002060"/>
              </a:solidFill>
              <a:latin typeface="Arial" charset="0"/>
              <a:ea typeface="+mn-ea"/>
              <a:cs typeface="Arial" charset="0"/>
            </a:rPr>
            <a:t>Valutazione di progetti con rilevanti impatti ambientali</a:t>
          </a:r>
          <a:endParaRPr lang="it-IT" sz="1000" b="1" dirty="0">
            <a:solidFill>
              <a:srgbClr val="002060"/>
            </a:solidFill>
            <a:latin typeface="Calibri"/>
            <a:ea typeface="+mn-ea"/>
            <a:cs typeface="+mn-cs"/>
          </a:endParaRPr>
        </a:p>
      </dgm:t>
    </dgm:pt>
    <dgm:pt modelId="{692F9838-5101-451A-AB72-A588A542DBB7}" type="parTrans" cxnId="{CA0A8A95-2854-40A0-8364-EC47F382203B}">
      <dgm:prSet/>
      <dgm:spPr/>
      <dgm:t>
        <a:bodyPr/>
        <a:lstStyle/>
        <a:p>
          <a:endParaRPr lang="it-IT"/>
        </a:p>
      </dgm:t>
    </dgm:pt>
    <dgm:pt modelId="{17EB1F00-43C4-418F-8D11-E205E8A1B008}" type="sibTrans" cxnId="{CA0A8A95-2854-40A0-8364-EC47F382203B}">
      <dgm:prSet/>
      <dgm:spPr/>
      <dgm:t>
        <a:bodyPr/>
        <a:lstStyle/>
        <a:p>
          <a:endParaRPr lang="it-IT"/>
        </a:p>
      </dgm:t>
    </dgm:pt>
    <dgm:pt modelId="{72783076-DFCF-4055-BF45-5DF9814070B9}">
      <dgm:prSet phldrT="[Testo]"/>
      <dgm:spPr>
        <a:xfrm>
          <a:off x="7740113" y="731414"/>
          <a:ext cx="1612653" cy="1257638"/>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lr>
              <a:srgbClr val="FF0000"/>
            </a:buClr>
            <a:buFont typeface="Wingdings" pitchFamily="2" charset="2"/>
            <a:buChar char="ü"/>
          </a:pPr>
          <a:r>
            <a:rPr lang="it-IT" b="1" dirty="0">
              <a:solidFill>
                <a:schemeClr val="tx2"/>
              </a:solidFill>
              <a:latin typeface="Arial" charset="0"/>
              <a:ea typeface="+mn-ea"/>
              <a:cs typeface="Arial" charset="0"/>
            </a:rPr>
            <a:t>Rischio industriale</a:t>
          </a:r>
          <a:endParaRPr lang="it-IT" dirty="0">
            <a:solidFill>
              <a:schemeClr val="tx2"/>
            </a:solidFill>
            <a:latin typeface="Calibri"/>
            <a:ea typeface="+mn-ea"/>
            <a:cs typeface="+mn-cs"/>
          </a:endParaRPr>
        </a:p>
      </dgm:t>
    </dgm:pt>
    <dgm:pt modelId="{4A2F3DE3-FA3A-408B-B8AB-43D10D03A71C}" type="parTrans" cxnId="{FD340B32-3ABB-4923-8DB6-ABBD4E8EEB9E}">
      <dgm:prSet/>
      <dgm:spPr/>
      <dgm:t>
        <a:bodyPr/>
        <a:lstStyle/>
        <a:p>
          <a:endParaRPr lang="it-IT"/>
        </a:p>
      </dgm:t>
    </dgm:pt>
    <dgm:pt modelId="{30756D65-F2E7-4AA4-B47E-5ECFE4AD7521}" type="sibTrans" cxnId="{FD340B32-3ABB-4923-8DB6-ABBD4E8EEB9E}">
      <dgm:prSet/>
      <dgm:spPr/>
      <dgm:t>
        <a:bodyPr/>
        <a:lstStyle/>
        <a:p>
          <a:endParaRPr lang="it-IT"/>
        </a:p>
      </dgm:t>
    </dgm:pt>
    <dgm:pt modelId="{31CBFC72-A02C-4594-874D-86F919D3494A}" type="pres">
      <dgm:prSet presAssocID="{2EC87277-BE4D-43A3-9A92-99215CBB7E70}" presName="CompostProcess" presStyleCnt="0">
        <dgm:presLayoutVars>
          <dgm:dir/>
          <dgm:resizeHandles val="exact"/>
        </dgm:presLayoutVars>
      </dgm:prSet>
      <dgm:spPr/>
    </dgm:pt>
    <dgm:pt modelId="{418F3D16-3FC2-427D-BCCE-99DBC3D4F153}" type="pres">
      <dgm:prSet presAssocID="{2EC87277-BE4D-43A3-9A92-99215CBB7E70}" presName="arrow" presStyleLbl="bgShp" presStyleIdx="0" presStyleCnt="1" custScaleX="117647" custScaleY="41930" custLinFactNeighborX="-91" custLinFactNeighborY="64"/>
      <dgm:spPr>
        <a:xfrm>
          <a:off x="0" y="1157135"/>
          <a:ext cx="13242529" cy="1667365"/>
        </a:xfrm>
        <a:prstGeom prst="rightArrow">
          <a:avLst/>
        </a:prstGeom>
        <a:solidFill>
          <a:schemeClr val="tx2"/>
        </a:solidFill>
        <a:ln>
          <a:noFill/>
        </a:ln>
        <a:effectLst/>
        <a:scene3d>
          <a:camera prst="orthographicFront"/>
          <a:lightRig rig="flat" dir="t"/>
        </a:scene3d>
        <a:sp3d z="-190500" extrusionH="12700" prstMaterial="plastic">
          <a:bevelT w="50800" h="50800"/>
        </a:sp3d>
      </dgm:spPr>
    </dgm:pt>
    <dgm:pt modelId="{7801A00B-E7A1-412F-88D0-99431D0C1F65}" type="pres">
      <dgm:prSet presAssocID="{2EC87277-BE4D-43A3-9A92-99215CBB7E70}" presName="linearProcess" presStyleCnt="0"/>
      <dgm:spPr/>
    </dgm:pt>
    <dgm:pt modelId="{5103C93B-46BE-4E7B-B4CC-70EDB8361986}" type="pres">
      <dgm:prSet presAssocID="{1F5589AC-5422-45C5-8F63-C7B37098BB80}" presName="textNode" presStyleLbl="node1" presStyleIdx="0" presStyleCnt="5" custScaleX="40324" custScaleY="118523" custLinFactX="-5675" custLinFactNeighborX="-100000" custLinFactNeighborY="-76882">
        <dgm:presLayoutVars>
          <dgm:bulletEnabled val="1"/>
        </dgm:presLayoutVars>
      </dgm:prSet>
      <dgm:spPr/>
    </dgm:pt>
    <dgm:pt modelId="{6FC9D7D8-B58D-4C03-87C3-1E8709235A9B}" type="pres">
      <dgm:prSet presAssocID="{17EB1F00-43C4-418F-8D11-E205E8A1B008}" presName="sibTrans" presStyleCnt="0"/>
      <dgm:spPr/>
    </dgm:pt>
    <dgm:pt modelId="{8257ED8E-C170-48EE-B3E0-D219FC2B0A87}" type="pres">
      <dgm:prSet presAssocID="{9B569D83-6931-489E-997E-19DB4F922FD3}" presName="textNode" presStyleLbl="node1" presStyleIdx="1" presStyleCnt="5" custScaleX="48684" custScaleY="112494" custLinFactX="-5564" custLinFactNeighborX="-100000" custLinFactNeighborY="-38101">
        <dgm:presLayoutVars>
          <dgm:bulletEnabled val="1"/>
        </dgm:presLayoutVars>
      </dgm:prSet>
      <dgm:spPr/>
    </dgm:pt>
    <dgm:pt modelId="{C78FE255-071C-4BE3-AE40-023371019A14}" type="pres">
      <dgm:prSet presAssocID="{C1A0AC90-E36E-47DE-B05C-A8657DD3E4CE}" presName="sibTrans" presStyleCnt="0"/>
      <dgm:spPr/>
    </dgm:pt>
    <dgm:pt modelId="{6768C654-B07F-459B-9F2E-50BDABECD17A}" type="pres">
      <dgm:prSet presAssocID="{617C1CD1-E23D-4C8C-82C7-0A439F2A00E2}" presName="textNode" presStyleLbl="node1" presStyleIdx="2" presStyleCnt="5" custScaleX="44603" custScaleY="108339" custLinFactX="-737" custLinFactNeighborX="-100000" custLinFactNeighborY="-83995">
        <dgm:presLayoutVars>
          <dgm:bulletEnabled val="1"/>
        </dgm:presLayoutVars>
      </dgm:prSet>
      <dgm:spPr/>
    </dgm:pt>
    <dgm:pt modelId="{15E629C9-126B-4F5D-94E9-BB97156B6A04}" type="pres">
      <dgm:prSet presAssocID="{47118AFD-62E3-4C50-B474-664D40096C67}" presName="sibTrans" presStyleCnt="0"/>
      <dgm:spPr/>
    </dgm:pt>
    <dgm:pt modelId="{34434DE5-2F87-436E-8847-7AE18D66EBCC}" type="pres">
      <dgm:prSet presAssocID="{72783076-DFCF-4055-BF45-5DF9814070B9}" presName="textNode" presStyleLbl="node1" presStyleIdx="3" presStyleCnt="5" custScaleX="35497" custScaleY="79066" custLinFactNeighborX="-98519" custLinFactNeighborY="-51139">
        <dgm:presLayoutVars>
          <dgm:bulletEnabled val="1"/>
        </dgm:presLayoutVars>
      </dgm:prSet>
      <dgm:spPr/>
    </dgm:pt>
    <dgm:pt modelId="{476AFC97-4330-4BEF-B7FE-BCDB71D0FB30}" type="pres">
      <dgm:prSet presAssocID="{30756D65-F2E7-4AA4-B47E-5ECFE4AD7521}" presName="sibTrans" presStyleCnt="0"/>
      <dgm:spPr/>
    </dgm:pt>
    <dgm:pt modelId="{0BAE90DC-B849-416E-A553-9B77BA0C7E20}" type="pres">
      <dgm:prSet presAssocID="{044B61B3-5B61-46CE-AF10-9545DB523510}" presName="textNode" presStyleLbl="node1" presStyleIdx="4" presStyleCnt="5" custFlipHor="1" custScaleX="53225" custScaleY="144556" custLinFactNeighborX="-60357" custLinFactNeighborY="-63865">
        <dgm:presLayoutVars>
          <dgm:bulletEnabled val="1"/>
        </dgm:presLayoutVars>
      </dgm:prSet>
      <dgm:spPr/>
    </dgm:pt>
  </dgm:ptLst>
  <dgm:cxnLst>
    <dgm:cxn modelId="{0B772D03-F65E-4034-8368-D9A561A16841}" type="presOf" srcId="{617C1CD1-E23D-4C8C-82C7-0A439F2A00E2}" destId="{6768C654-B07F-459B-9F2E-50BDABECD17A}" srcOrd="0" destOrd="0" presId="urn:microsoft.com/office/officeart/2005/8/layout/hProcess9"/>
    <dgm:cxn modelId="{939A1522-163D-4ABF-8859-7957D9AB3E1E}" srcId="{2EC87277-BE4D-43A3-9A92-99215CBB7E70}" destId="{044B61B3-5B61-46CE-AF10-9545DB523510}" srcOrd="4" destOrd="0" parTransId="{19E1D1A3-9084-43FF-87B0-6F3598AF2062}" sibTransId="{B6760CE7-7D1C-4296-A622-1386F8D33330}"/>
    <dgm:cxn modelId="{79165724-9A67-425B-8BFF-5A92D88D3E99}" type="presOf" srcId="{044B61B3-5B61-46CE-AF10-9545DB523510}" destId="{0BAE90DC-B849-416E-A553-9B77BA0C7E20}" srcOrd="0" destOrd="0" presId="urn:microsoft.com/office/officeart/2005/8/layout/hProcess9"/>
    <dgm:cxn modelId="{FD340B32-3ABB-4923-8DB6-ABBD4E8EEB9E}" srcId="{2EC87277-BE4D-43A3-9A92-99215CBB7E70}" destId="{72783076-DFCF-4055-BF45-5DF9814070B9}" srcOrd="3" destOrd="0" parTransId="{4A2F3DE3-FA3A-408B-B8AB-43D10D03A71C}" sibTransId="{30756D65-F2E7-4AA4-B47E-5ECFE4AD7521}"/>
    <dgm:cxn modelId="{CC528D45-8892-4B8B-B8B3-9A0190C78052}" type="presOf" srcId="{1F5589AC-5422-45C5-8F63-C7B37098BB80}" destId="{5103C93B-46BE-4E7B-B4CC-70EDB8361986}" srcOrd="0" destOrd="0" presId="urn:microsoft.com/office/officeart/2005/8/layout/hProcess9"/>
    <dgm:cxn modelId="{25F14D48-1B44-47AB-86C7-122FAFA0FA28}" type="presOf" srcId="{2EC87277-BE4D-43A3-9A92-99215CBB7E70}" destId="{31CBFC72-A02C-4594-874D-86F919D3494A}" srcOrd="0" destOrd="0" presId="urn:microsoft.com/office/officeart/2005/8/layout/hProcess9"/>
    <dgm:cxn modelId="{2563CF53-B38A-440E-9E3A-CC0125776CD7}" type="presOf" srcId="{72783076-DFCF-4055-BF45-5DF9814070B9}" destId="{34434DE5-2F87-436E-8847-7AE18D66EBCC}" srcOrd="0" destOrd="0" presId="urn:microsoft.com/office/officeart/2005/8/layout/hProcess9"/>
    <dgm:cxn modelId="{CA0A8A95-2854-40A0-8364-EC47F382203B}" srcId="{2EC87277-BE4D-43A3-9A92-99215CBB7E70}" destId="{1F5589AC-5422-45C5-8F63-C7B37098BB80}" srcOrd="0" destOrd="0" parTransId="{692F9838-5101-451A-AB72-A588A542DBB7}" sibTransId="{17EB1F00-43C4-418F-8D11-E205E8A1B008}"/>
    <dgm:cxn modelId="{A8D1B8DB-52AB-4130-8566-F1521EDEBED2}" srcId="{2EC87277-BE4D-43A3-9A92-99215CBB7E70}" destId="{9B569D83-6931-489E-997E-19DB4F922FD3}" srcOrd="1" destOrd="0" parTransId="{0988C56E-7B96-46D6-8D88-32726A9B07B8}" sibTransId="{C1A0AC90-E36E-47DE-B05C-A8657DD3E4CE}"/>
    <dgm:cxn modelId="{0206DEDD-B900-4CFF-97DE-BE5CC5D59565}" srcId="{2EC87277-BE4D-43A3-9A92-99215CBB7E70}" destId="{617C1CD1-E23D-4C8C-82C7-0A439F2A00E2}" srcOrd="2" destOrd="0" parTransId="{F8EEBC61-EBD4-404B-8C93-77A6C96D793B}" sibTransId="{47118AFD-62E3-4C50-B474-664D40096C67}"/>
    <dgm:cxn modelId="{D096A8E2-EBAC-49C9-82E3-261E254CCDBE}" type="presOf" srcId="{9B569D83-6931-489E-997E-19DB4F922FD3}" destId="{8257ED8E-C170-48EE-B3E0-D219FC2B0A87}" srcOrd="0" destOrd="0" presId="urn:microsoft.com/office/officeart/2005/8/layout/hProcess9"/>
    <dgm:cxn modelId="{698DF9BE-62F1-4901-81A3-3FEB72301509}" type="presParOf" srcId="{31CBFC72-A02C-4594-874D-86F919D3494A}" destId="{418F3D16-3FC2-427D-BCCE-99DBC3D4F153}" srcOrd="0" destOrd="0" presId="urn:microsoft.com/office/officeart/2005/8/layout/hProcess9"/>
    <dgm:cxn modelId="{7AB5C54B-5F63-4E2B-9220-B5A9EA24C490}" type="presParOf" srcId="{31CBFC72-A02C-4594-874D-86F919D3494A}" destId="{7801A00B-E7A1-412F-88D0-99431D0C1F65}" srcOrd="1" destOrd="0" presId="urn:microsoft.com/office/officeart/2005/8/layout/hProcess9"/>
    <dgm:cxn modelId="{50BC8E1D-2D6C-459E-B91A-3379CE16FB29}" type="presParOf" srcId="{7801A00B-E7A1-412F-88D0-99431D0C1F65}" destId="{5103C93B-46BE-4E7B-B4CC-70EDB8361986}" srcOrd="0" destOrd="0" presId="urn:microsoft.com/office/officeart/2005/8/layout/hProcess9"/>
    <dgm:cxn modelId="{5E6A913E-47B7-460C-A479-CCC623264836}" type="presParOf" srcId="{7801A00B-E7A1-412F-88D0-99431D0C1F65}" destId="{6FC9D7D8-B58D-4C03-87C3-1E8709235A9B}" srcOrd="1" destOrd="0" presId="urn:microsoft.com/office/officeart/2005/8/layout/hProcess9"/>
    <dgm:cxn modelId="{668E59E0-3381-4557-947A-4793D30A92AB}" type="presParOf" srcId="{7801A00B-E7A1-412F-88D0-99431D0C1F65}" destId="{8257ED8E-C170-48EE-B3E0-D219FC2B0A87}" srcOrd="2" destOrd="0" presId="urn:microsoft.com/office/officeart/2005/8/layout/hProcess9"/>
    <dgm:cxn modelId="{6E737A4F-AAEF-4F48-857E-2B20419A3126}" type="presParOf" srcId="{7801A00B-E7A1-412F-88D0-99431D0C1F65}" destId="{C78FE255-071C-4BE3-AE40-023371019A14}" srcOrd="3" destOrd="0" presId="urn:microsoft.com/office/officeart/2005/8/layout/hProcess9"/>
    <dgm:cxn modelId="{E3ECB27B-1925-479F-955A-656FCF63BC78}" type="presParOf" srcId="{7801A00B-E7A1-412F-88D0-99431D0C1F65}" destId="{6768C654-B07F-459B-9F2E-50BDABECD17A}" srcOrd="4" destOrd="0" presId="urn:microsoft.com/office/officeart/2005/8/layout/hProcess9"/>
    <dgm:cxn modelId="{EF25CCD5-8F31-4C47-853A-EB4C8B10DC3F}" type="presParOf" srcId="{7801A00B-E7A1-412F-88D0-99431D0C1F65}" destId="{15E629C9-126B-4F5D-94E9-BB97156B6A04}" srcOrd="5" destOrd="0" presId="urn:microsoft.com/office/officeart/2005/8/layout/hProcess9"/>
    <dgm:cxn modelId="{51D053AC-03E8-4FAD-9674-41E9E6EFD3B7}" type="presParOf" srcId="{7801A00B-E7A1-412F-88D0-99431D0C1F65}" destId="{34434DE5-2F87-436E-8847-7AE18D66EBCC}" srcOrd="6" destOrd="0" presId="urn:microsoft.com/office/officeart/2005/8/layout/hProcess9"/>
    <dgm:cxn modelId="{A92A70C9-8746-4AD2-B8F9-3D9A4ACE3287}" type="presParOf" srcId="{7801A00B-E7A1-412F-88D0-99431D0C1F65}" destId="{476AFC97-4330-4BEF-B7FE-BCDB71D0FB30}" srcOrd="7" destOrd="0" presId="urn:microsoft.com/office/officeart/2005/8/layout/hProcess9"/>
    <dgm:cxn modelId="{DBB82525-C56B-430D-AD5E-6FF039757946}" type="presParOf" srcId="{7801A00B-E7A1-412F-88D0-99431D0C1F65}" destId="{0BAE90DC-B849-416E-A553-9B77BA0C7E2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F3D16-3FC2-427D-BCCE-99DBC3D4F153}">
      <dsp:nvSpPr>
        <dsp:cNvPr id="0" name=""/>
        <dsp:cNvSpPr/>
      </dsp:nvSpPr>
      <dsp:spPr>
        <a:xfrm>
          <a:off x="0" y="452112"/>
          <a:ext cx="6416815" cy="477158"/>
        </a:xfrm>
        <a:prstGeom prst="rightArrow">
          <a:avLst/>
        </a:prstGeom>
        <a:solidFill>
          <a:schemeClr val="tx2"/>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03C93B-46BE-4E7B-B4CC-70EDB8361986}">
      <dsp:nvSpPr>
        <dsp:cNvPr id="0" name=""/>
        <dsp:cNvSpPr/>
      </dsp:nvSpPr>
      <dsp:spPr>
        <a:xfrm>
          <a:off x="85214" y="0"/>
          <a:ext cx="940810" cy="1286695"/>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rgbClr val="FF0000"/>
            </a:buClr>
            <a:buFont typeface="Wingdings" pitchFamily="2" charset="2"/>
            <a:buNone/>
          </a:pPr>
          <a:r>
            <a:rPr lang="it-IT" sz="1000" b="1" kern="1200" dirty="0">
              <a:solidFill>
                <a:srgbClr val="002060"/>
              </a:solidFill>
              <a:latin typeface="Arial" charset="0"/>
              <a:ea typeface="+mn-ea"/>
              <a:cs typeface="Arial" charset="0"/>
            </a:rPr>
            <a:t>Valutazione di progetti con rilevanti impatti ambientali</a:t>
          </a:r>
          <a:endParaRPr lang="it-IT" sz="1000" b="1" kern="1200" dirty="0">
            <a:solidFill>
              <a:srgbClr val="002060"/>
            </a:solidFill>
            <a:latin typeface="Calibri"/>
            <a:ea typeface="+mn-ea"/>
            <a:cs typeface="+mn-cs"/>
          </a:endParaRPr>
        </a:p>
      </dsp:txBody>
      <dsp:txXfrm>
        <a:off x="131141" y="45927"/>
        <a:ext cx="848956" cy="1194841"/>
      </dsp:txXfrm>
    </dsp:sp>
    <dsp:sp modelId="{8257ED8E-C170-48EE-B3E0-D219FC2B0A87}">
      <dsp:nvSpPr>
        <dsp:cNvPr id="0" name=""/>
        <dsp:cNvSpPr/>
      </dsp:nvSpPr>
      <dsp:spPr>
        <a:xfrm>
          <a:off x="1160992" y="453730"/>
          <a:ext cx="1135859" cy="1221243"/>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rgbClr val="FF0000"/>
            </a:buClr>
            <a:buFont typeface="Wingdings" pitchFamily="2" charset="2"/>
            <a:buNone/>
          </a:pPr>
          <a:r>
            <a:rPr lang="it-IT" sz="1000" b="1" kern="1200" dirty="0">
              <a:solidFill>
                <a:srgbClr val="002060"/>
              </a:solidFill>
              <a:latin typeface="Arial" charset="0"/>
              <a:ea typeface="+mn-ea"/>
              <a:cs typeface="Arial" charset="0"/>
            </a:rPr>
            <a:t>Autorizzazioni alle emissioni (in atmosfera, nelle acque)</a:t>
          </a:r>
          <a:endParaRPr lang="it-IT" sz="1000" b="1" kern="1200" dirty="0">
            <a:solidFill>
              <a:srgbClr val="002060"/>
            </a:solidFill>
            <a:latin typeface="Calibri"/>
            <a:ea typeface="+mn-ea"/>
            <a:cs typeface="+mn-cs"/>
          </a:endParaRPr>
        </a:p>
      </dsp:txBody>
      <dsp:txXfrm>
        <a:off x="1216440" y="509178"/>
        <a:ext cx="1024963" cy="1110347"/>
      </dsp:txXfrm>
    </dsp:sp>
    <dsp:sp modelId="{6768C654-B07F-459B-9F2E-50BDABECD17A}">
      <dsp:nvSpPr>
        <dsp:cNvPr id="0" name=""/>
        <dsp:cNvSpPr/>
      </dsp:nvSpPr>
      <dsp:spPr>
        <a:xfrm>
          <a:off x="2541850" y="0"/>
          <a:ext cx="1040644" cy="1176136"/>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rgbClr val="FF0000"/>
            </a:buClr>
            <a:buFont typeface="Wingdings" pitchFamily="2" charset="2"/>
            <a:buNone/>
          </a:pPr>
          <a:r>
            <a:rPr lang="it-IT" sz="1000" b="1" kern="1200" dirty="0">
              <a:solidFill>
                <a:srgbClr val="002060"/>
              </a:solidFill>
              <a:latin typeface="Arial" charset="0"/>
              <a:ea typeface="+mn-ea"/>
              <a:cs typeface="Arial" charset="0"/>
            </a:rPr>
            <a:t>Gestione    dei rifiuti derivanti dalle attività produttive</a:t>
          </a:r>
          <a:endParaRPr lang="it-IT" sz="1000" b="1" kern="1200" dirty="0">
            <a:solidFill>
              <a:srgbClr val="002060"/>
            </a:solidFill>
            <a:latin typeface="Calibri"/>
            <a:ea typeface="+mn-ea"/>
            <a:cs typeface="+mn-cs"/>
          </a:endParaRPr>
        </a:p>
      </dsp:txBody>
      <dsp:txXfrm>
        <a:off x="2592650" y="50800"/>
        <a:ext cx="939044" cy="1074536"/>
      </dsp:txXfrm>
    </dsp:sp>
    <dsp:sp modelId="{34434DE5-2F87-436E-8847-7AE18D66EBCC}">
      <dsp:nvSpPr>
        <dsp:cNvPr id="0" name=""/>
        <dsp:cNvSpPr/>
      </dsp:nvSpPr>
      <dsp:spPr>
        <a:xfrm>
          <a:off x="3734028" y="493637"/>
          <a:ext cx="828190" cy="858346"/>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rgbClr val="FF0000"/>
            </a:buClr>
            <a:buFont typeface="Wingdings" pitchFamily="2" charset="2"/>
            <a:buNone/>
          </a:pPr>
          <a:r>
            <a:rPr lang="it-IT" sz="1000" b="1" kern="1200" dirty="0">
              <a:solidFill>
                <a:schemeClr val="tx2"/>
              </a:solidFill>
              <a:latin typeface="Arial" charset="0"/>
              <a:ea typeface="+mn-ea"/>
              <a:cs typeface="Arial" charset="0"/>
            </a:rPr>
            <a:t>Rischio industriale</a:t>
          </a:r>
          <a:endParaRPr lang="it-IT" sz="1000" kern="1200" dirty="0">
            <a:solidFill>
              <a:schemeClr val="tx2"/>
            </a:solidFill>
            <a:latin typeface="Calibri"/>
            <a:ea typeface="+mn-ea"/>
            <a:cs typeface="+mn-cs"/>
          </a:endParaRPr>
        </a:p>
      </dsp:txBody>
      <dsp:txXfrm>
        <a:off x="3774457" y="534066"/>
        <a:ext cx="747332" cy="777488"/>
      </dsp:txXfrm>
    </dsp:sp>
    <dsp:sp modelId="{0BAE90DC-B849-416E-A553-9B77BA0C7E20}">
      <dsp:nvSpPr>
        <dsp:cNvPr id="0" name=""/>
        <dsp:cNvSpPr/>
      </dsp:nvSpPr>
      <dsp:spPr>
        <a:xfrm flipH="1">
          <a:off x="4745115" y="0"/>
          <a:ext cx="1241806" cy="1569311"/>
        </a:xfrm>
        <a:prstGeom prst="roundRect">
          <a:avLst/>
        </a:prstGeom>
        <a:solidFill>
          <a:schemeClr val="bg1"/>
        </a:solidFill>
        <a:ln w="28575">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rgbClr val="FF0000"/>
            </a:buClr>
            <a:buFont typeface="Wingdings" pitchFamily="2" charset="2"/>
            <a:buNone/>
          </a:pPr>
          <a:r>
            <a:rPr lang="it-IT" sz="1000" b="1" kern="1200" dirty="0">
              <a:solidFill>
                <a:srgbClr val="002060"/>
              </a:solidFill>
              <a:latin typeface="Arial" charset="0"/>
              <a:ea typeface="+mn-ea"/>
              <a:cs typeface="Arial" charset="0"/>
            </a:rPr>
            <a:t>Attività  di bonifica                    del suolo e    delle acque,    nei siti in cui viene rilevata una contaminazione</a:t>
          </a:r>
          <a:endParaRPr lang="it-IT" sz="1000" b="1" kern="1200" dirty="0">
            <a:solidFill>
              <a:srgbClr val="002060"/>
            </a:solidFill>
            <a:latin typeface="Calibri"/>
            <a:ea typeface="+mn-ea"/>
            <a:cs typeface="+mn-cs"/>
          </a:endParaRPr>
        </a:p>
      </dsp:txBody>
      <dsp:txXfrm>
        <a:off x="4805735" y="60620"/>
        <a:ext cx="1120566" cy="14480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B2EAB6E-58EF-4CEF-8A40-32FC44240710}" type="datetimeFigureOut">
              <a:rPr lang="it-IT" smtClean="0"/>
              <a:t>06/06/2024</a:t>
            </a:fld>
            <a:endParaRPr lang="it-IT" dirty="0"/>
          </a:p>
        </p:txBody>
      </p:sp>
      <p:sp>
        <p:nvSpPr>
          <p:cNvPr id="4" name="Segnaposto immagine diapositiva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ADFB744-5252-46F4-8676-22F350656B83}" type="slidenum">
              <a:rPr lang="it-IT" smtClean="0"/>
              <a:t>‹N›</a:t>
            </a:fld>
            <a:endParaRPr lang="it-IT" dirty="0"/>
          </a:p>
        </p:txBody>
      </p:sp>
    </p:spTree>
    <p:extLst>
      <p:ext uri="{BB962C8B-B14F-4D97-AF65-F5344CB8AC3E}">
        <p14:creationId xmlns:p14="http://schemas.microsoft.com/office/powerpoint/2010/main" val="35977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88" y="744538"/>
            <a:ext cx="6615112"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ADFB744-5252-46F4-8676-22F350656B83}" type="slidenum">
              <a:rPr lang="it-IT" smtClean="0"/>
              <a:t>1</a:t>
            </a:fld>
            <a:endParaRPr lang="it-IT" dirty="0"/>
          </a:p>
        </p:txBody>
      </p:sp>
    </p:spTree>
    <p:extLst>
      <p:ext uri="{BB962C8B-B14F-4D97-AF65-F5344CB8AC3E}">
        <p14:creationId xmlns:p14="http://schemas.microsoft.com/office/powerpoint/2010/main" val="344940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88" y="744538"/>
            <a:ext cx="6615112" cy="3722687"/>
          </a:xfrm>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dirty="0">
                <a:solidFill>
                  <a:schemeClr val="accent2"/>
                </a:solidFill>
                <a:latin typeface="Arial" pitchFamily="34" charset="0"/>
                <a:cs typeface="Arial" pitchFamily="34" charset="0"/>
              </a:rPr>
              <a:t>A volte evitare </a:t>
            </a:r>
            <a:r>
              <a:rPr lang="it-IT" sz="1200" b="0" baseline="0" dirty="0">
                <a:solidFill>
                  <a:schemeClr val="accent2"/>
                </a:solidFill>
                <a:latin typeface="Arial" pitchFamily="34" charset="0"/>
                <a:cs typeface="Arial" pitchFamily="34" charset="0"/>
              </a:rPr>
              <a:t>comportamenti che possano compromettere la nostra sicurezza e la nostra salute non è semplice come sembra.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baseline="0" dirty="0">
                <a:solidFill>
                  <a:schemeClr val="accent2"/>
                </a:solidFill>
                <a:latin typeface="Arial" pitchFamily="34" charset="0"/>
                <a:cs typeface="Arial" pitchFamily="34" charset="0"/>
              </a:rPr>
              <a:t>Tanti fattori possono influire sulla nostra </a:t>
            </a:r>
            <a:r>
              <a:rPr lang="it-IT" sz="1200" b="1" baseline="0" dirty="0">
                <a:solidFill>
                  <a:schemeClr val="accent2"/>
                </a:solidFill>
                <a:latin typeface="Arial" pitchFamily="34" charset="0"/>
                <a:cs typeface="Arial" pitchFamily="34" charset="0"/>
              </a:rPr>
              <a:t>capacità di compiere la scelta più sicura</a:t>
            </a:r>
            <a:r>
              <a:rPr lang="it-IT" sz="1200" b="0" baseline="0" dirty="0">
                <a:solidFill>
                  <a:schemeClr val="accent2"/>
                </a:solidFill>
                <a:latin typeface="Arial" pitchFamily="34" charset="0"/>
                <a:cs typeface="Arial" pitchFamily="34" charset="0"/>
              </a:rPr>
              <a:t>, come lo stress, l’ansia e la stanchezza.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dirty="0">
                <a:solidFill>
                  <a:schemeClr val="accent2"/>
                </a:solidFill>
                <a:latin typeface="Arial" pitchFamily="34" charset="0"/>
                <a:cs typeface="Arial" pitchFamily="34" charset="0"/>
              </a:rPr>
              <a:t>Come</a:t>
            </a:r>
            <a:r>
              <a:rPr lang="it-IT" sz="1200" b="0" baseline="0" dirty="0">
                <a:solidFill>
                  <a:schemeClr val="accent2"/>
                </a:solidFill>
                <a:latin typeface="Arial" pitchFamily="34" charset="0"/>
                <a:cs typeface="Arial" pitchFamily="34" charset="0"/>
              </a:rPr>
              <a:t> fare dunque per non commettere errori che potrebbero mettere a repentaglio la nostra incolumità?</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baseline="0" dirty="0">
              <a:solidFill>
                <a:schemeClr val="accent2"/>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baseline="0" dirty="0">
                <a:solidFill>
                  <a:schemeClr val="accent2"/>
                </a:solidFill>
                <a:latin typeface="Arial" pitchFamily="34" charset="0"/>
                <a:cs typeface="Arial" pitchFamily="34" charset="0"/>
              </a:rPr>
              <a:t>Le parole «</a:t>
            </a:r>
            <a:r>
              <a:rPr lang="it-IT" sz="1200" b="1" baseline="0" dirty="0">
                <a:solidFill>
                  <a:schemeClr val="accent2"/>
                </a:solidFill>
                <a:latin typeface="Arial" pitchFamily="34" charset="0"/>
                <a:cs typeface="Arial" pitchFamily="34" charset="0"/>
              </a:rPr>
              <a:t>rischio</a:t>
            </a:r>
            <a:r>
              <a:rPr lang="it-IT" sz="1200" b="0" baseline="0" dirty="0">
                <a:solidFill>
                  <a:schemeClr val="accent2"/>
                </a:solidFill>
                <a:latin typeface="Arial" pitchFamily="34" charset="0"/>
                <a:cs typeface="Arial" pitchFamily="34" charset="0"/>
              </a:rPr>
              <a:t>» e «</a:t>
            </a:r>
            <a:r>
              <a:rPr lang="it-IT" sz="1200" b="1" baseline="0" dirty="0">
                <a:solidFill>
                  <a:schemeClr val="accent2"/>
                </a:solidFill>
                <a:latin typeface="Arial" pitchFamily="34" charset="0"/>
                <a:cs typeface="Arial" pitchFamily="34" charset="0"/>
              </a:rPr>
              <a:t>pericolo</a:t>
            </a:r>
            <a:r>
              <a:rPr lang="it-IT" sz="1200" b="0" baseline="0" dirty="0">
                <a:solidFill>
                  <a:schemeClr val="accent2"/>
                </a:solidFill>
                <a:latin typeface="Arial" pitchFamily="34" charset="0"/>
                <a:cs typeface="Arial" pitchFamily="34" charset="0"/>
              </a:rPr>
              <a:t>» sono spesso usate scorrettamente, come sinonimi. Così però non è, e per comprendere è bene partire da un esempio pratico, per chiarire la differenza fra «rischio» e «pericolo» passando anche per la definizione di «</a:t>
            </a:r>
            <a:r>
              <a:rPr lang="it-IT" sz="1200" b="1" baseline="0" dirty="0">
                <a:solidFill>
                  <a:schemeClr val="accent2"/>
                </a:solidFill>
                <a:latin typeface="Arial" pitchFamily="34" charset="0"/>
                <a:cs typeface="Arial" pitchFamily="34" charset="0"/>
              </a:rPr>
              <a:t>esposizione</a:t>
            </a:r>
            <a:r>
              <a:rPr lang="it-IT" sz="1200" b="0" baseline="0" dirty="0">
                <a:solidFill>
                  <a:schemeClr val="accent2"/>
                </a:solidFill>
                <a:latin typeface="Arial" pitchFamily="34" charset="0"/>
                <a:cs typeface="Arial"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baseline="0" dirty="0">
              <a:solidFill>
                <a:schemeClr val="accent2"/>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baseline="0" dirty="0">
                <a:solidFill>
                  <a:schemeClr val="accent2"/>
                </a:solidFill>
                <a:latin typeface="Arial" pitchFamily="34" charset="0"/>
                <a:cs typeface="Arial" pitchFamily="34" charset="0"/>
              </a:rPr>
              <a:t>Guardando queste due situazioni secondo voi, in quale si trova il rischio in quale ravvisate invece il pericolo? </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baseline="0" dirty="0">
              <a:solidFill>
                <a:schemeClr val="accent2"/>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baseline="0" dirty="0">
                <a:solidFill>
                  <a:schemeClr val="accent2"/>
                </a:solidFill>
                <a:latin typeface="Arial" pitchFamily="34" charset="0"/>
                <a:cs typeface="Arial" pitchFamily="34" charset="0"/>
              </a:rPr>
              <a:t>Lo squalo è, per antonomasia, un animale estremamente pericoloso. Se, per ipotesi, mi trovassi in riva al mare e vedessi in lontananza la sua pinna, sarebbe certamente emozionante, ma per nulla rischioso. In questa situazione cioè, lo squalo che nuota tranquillo nel mare è pericoloso, ma per me che lo sto ammirando dalla spiaggia non vi è alcun rischio, in quanto non sono esposto al pericolo.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baseline="0" dirty="0">
                <a:solidFill>
                  <a:schemeClr val="accent2"/>
                </a:solidFill>
                <a:latin typeface="Arial" pitchFamily="34" charset="0"/>
                <a:cs typeface="Arial" pitchFamily="34" charset="0"/>
              </a:rPr>
              <a:t>Se invece, come nella seconda situazione, decidessi di andare a nuotare insieme allo squalo, starei creando una situazione di rischio, dal momento che potrebbe attaccarmi. In questa, pericolo ed esposizione si intersecano. </a:t>
            </a:r>
          </a:p>
          <a:p>
            <a:endParaRPr lang="it-IT" altLang="it-IT" dirty="0">
              <a:latin typeface="Arial" pitchFamily="34" charset="0"/>
            </a:endParaRPr>
          </a:p>
          <a:p>
            <a:r>
              <a:rPr lang="it-IT" altLang="it-IT" dirty="0">
                <a:latin typeface="Arial" pitchFamily="34" charset="0"/>
              </a:rPr>
              <a:t>Un altro esempio classico</a:t>
            </a:r>
            <a:r>
              <a:rPr lang="it-IT" altLang="it-IT" baseline="0" dirty="0">
                <a:latin typeface="Arial" pitchFamily="34" charset="0"/>
              </a:rPr>
              <a:t> è quello del serpente, della teca e di una donna. Anche in questo caso, ipotizziamo due situazioni. Nella prima il serpente velenoso è rinchiuso in una teca di vetro e una donna lo sta guardando. Il serpente è pericoloso, ma non rappresenta un rischio per la donna perché non c’è possibilità di contatto e quindi di esposizione. </a:t>
            </a:r>
          </a:p>
          <a:p>
            <a:r>
              <a:rPr lang="it-IT" altLang="it-IT" baseline="0" dirty="0">
                <a:latin typeface="Arial" pitchFamily="34" charset="0"/>
              </a:rPr>
              <a:t>Ipotizziamo ora una seconda situazione: la teca è aperta, il serpente velenoso è in libertà e la donna è dunque esposta: in questo caso esposizione e pericolo si intersecano e quindi la condizione può diventare molto rischiosa.</a:t>
            </a:r>
            <a:endParaRPr lang="it-IT" dirty="0"/>
          </a:p>
        </p:txBody>
      </p:sp>
      <p:sp>
        <p:nvSpPr>
          <p:cNvPr id="4" name="Segnaposto numero diapositiva 3"/>
          <p:cNvSpPr>
            <a:spLocks noGrp="1"/>
          </p:cNvSpPr>
          <p:nvPr>
            <p:ph type="sldNum" sz="quarter" idx="10"/>
          </p:nvPr>
        </p:nvSpPr>
        <p:spPr/>
        <p:txBody>
          <a:bodyPr/>
          <a:lstStyle/>
          <a:p>
            <a:fld id="{7DE4AFEC-A252-4027-8A97-01497170E758}" type="slidenum">
              <a:rPr lang="it-IT" smtClean="0">
                <a:solidFill>
                  <a:prstClr val="black"/>
                </a:solidFill>
              </a:rPr>
              <a:pPr/>
              <a:t>10</a:t>
            </a:fld>
            <a:endParaRPr lang="it-IT">
              <a:solidFill>
                <a:prstClr val="black"/>
              </a:solidFill>
            </a:endParaRPr>
          </a:p>
        </p:txBody>
      </p:sp>
    </p:spTree>
    <p:extLst>
      <p:ext uri="{BB962C8B-B14F-4D97-AF65-F5344CB8AC3E}">
        <p14:creationId xmlns:p14="http://schemas.microsoft.com/office/powerpoint/2010/main" val="281975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11</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12</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b="0" baseline="0" dirty="0">
                <a:latin typeface="Arial" panose="020B0604020202020204" pitchFamily="34" charset="0"/>
                <a:cs typeface="Arial" panose="020B0604020202020204" pitchFamily="34" charset="0"/>
              </a:rPr>
              <a:t>Abbiamo parlato della salute e della sicurezza sul luogo di lavoro, delle figure deputate alla sua tutela e dei comportamenti che devono essere adottati da ogni lavoratore responsabile per garantire un ambiente positivo.</a:t>
            </a:r>
          </a:p>
          <a:p>
            <a:pPr algn="just"/>
            <a:r>
              <a:rPr lang="it-IT" sz="1200" b="0" baseline="0" dirty="0">
                <a:latin typeface="Arial" panose="020B0604020202020204" pitchFamily="34" charset="0"/>
                <a:cs typeface="Arial" panose="020B0604020202020204" pitchFamily="34" charset="0"/>
              </a:rPr>
              <a:t>Per comprendere meglio questi due concetti abbiamo poi fatto qualche esempio pratico e sviscerato i concetti di rischio e pericolo.</a:t>
            </a:r>
          </a:p>
          <a:p>
            <a:pPr algn="just"/>
            <a:endParaRPr lang="it-IT" sz="1200" b="0" baseline="0" dirty="0">
              <a:latin typeface="Arial" panose="020B0604020202020204" pitchFamily="34" charset="0"/>
              <a:cs typeface="Arial" panose="020B0604020202020204" pitchFamily="34" charset="0"/>
            </a:endParaRPr>
          </a:p>
          <a:p>
            <a:pPr algn="just"/>
            <a:r>
              <a:rPr lang="it-IT" sz="1200" b="0" baseline="0" dirty="0">
                <a:latin typeface="Arial" panose="020B0604020202020204" pitchFamily="34" charset="0"/>
                <a:cs typeface="Arial" panose="020B0604020202020204" pitchFamily="34" charset="0"/>
              </a:rPr>
              <a:t>Ora, l’ultimo grande tema che dobbiamo affrontare, è quello dell’</a:t>
            </a:r>
            <a:r>
              <a:rPr lang="it-IT" sz="1200" b="1" baseline="0" dirty="0">
                <a:latin typeface="Arial" panose="020B0604020202020204" pitchFamily="34" charset="0"/>
                <a:cs typeface="Arial" panose="020B0604020202020204" pitchFamily="34" charset="0"/>
              </a:rPr>
              <a:t>ambiente e della sua tutela</a:t>
            </a:r>
            <a:r>
              <a:rPr lang="it-IT" sz="1200" b="0" baseline="0" dirty="0">
                <a:latin typeface="Arial" panose="020B0604020202020204" pitchFamily="34" charset="0"/>
                <a:cs typeface="Arial" panose="020B0604020202020204" pitchFamily="34" charset="0"/>
              </a:rPr>
              <a:t>. </a:t>
            </a:r>
          </a:p>
          <a:p>
            <a:pPr algn="just"/>
            <a:r>
              <a:rPr lang="it-IT" sz="1200" b="0" baseline="0" dirty="0">
                <a:latin typeface="Arial" panose="020B0604020202020204" pitchFamily="34" charset="0"/>
                <a:cs typeface="Arial" panose="020B0604020202020204" pitchFamily="34" charset="0"/>
              </a:rPr>
              <a:t>Si tratta di un </a:t>
            </a:r>
            <a:r>
              <a:rPr lang="it-IT" sz="1200" b="1" baseline="0" dirty="0">
                <a:latin typeface="Arial" panose="020B0604020202020204" pitchFamily="34" charset="0"/>
                <a:cs typeface="Arial" panose="020B0604020202020204" pitchFamily="34" charset="0"/>
              </a:rPr>
              <a:t>tema vivo nella sensibilità di ogni cittadino</a:t>
            </a:r>
            <a:r>
              <a:rPr lang="it-IT" sz="1200" b="0" baseline="0" dirty="0">
                <a:latin typeface="Arial" panose="020B0604020202020204" pitchFamily="34" charset="0"/>
                <a:cs typeface="Arial" panose="020B0604020202020204" pitchFamily="34" charset="0"/>
              </a:rPr>
              <a:t>, cui l’industria chimica pone particolare attenzione. </a:t>
            </a:r>
          </a:p>
          <a:p>
            <a:pPr algn="just"/>
            <a:endParaRPr lang="it-IT" sz="1200" b="0" baseline="0" dirty="0">
              <a:latin typeface="Arial" panose="020B0604020202020204" pitchFamily="34" charset="0"/>
              <a:cs typeface="Arial" panose="020B0604020202020204" pitchFamily="34" charset="0"/>
            </a:endParaRPr>
          </a:p>
          <a:p>
            <a:pPr algn="just"/>
            <a:r>
              <a:rPr lang="it-IT" sz="1200" b="0" baseline="0" dirty="0">
                <a:latin typeface="Arial" panose="020B0604020202020204" pitchFamily="34" charset="0"/>
                <a:cs typeface="Arial" panose="020B0604020202020204" pitchFamily="34" charset="0"/>
              </a:rPr>
              <a:t>In virtù dei vari settori merceologici di cui l’industria chimica è protagonista, sono in atto una serie di comportamenti atti a </a:t>
            </a:r>
            <a:r>
              <a:rPr lang="it-IT" sz="1200" b="1" baseline="0" dirty="0">
                <a:latin typeface="Arial" panose="020B0604020202020204" pitchFamily="34" charset="0"/>
                <a:cs typeface="Arial" panose="020B0604020202020204" pitchFamily="34" charset="0"/>
              </a:rPr>
              <a:t>migliorare le performance ambientali</a:t>
            </a:r>
            <a:r>
              <a:rPr lang="it-IT" sz="1200" b="0" baseline="0" dirty="0">
                <a:latin typeface="Arial" panose="020B0604020202020204" pitchFamily="34" charset="0"/>
                <a:cs typeface="Arial" panose="020B0604020202020204" pitchFamily="34" charset="0"/>
              </a:rPr>
              <a:t>, in termini di </a:t>
            </a:r>
            <a:r>
              <a:rPr lang="it-IT" sz="1200" b="1" baseline="0" dirty="0">
                <a:latin typeface="Arial" panose="020B0604020202020204" pitchFamily="34" charset="0"/>
                <a:cs typeface="Arial" panose="020B0604020202020204" pitchFamily="34" charset="0"/>
              </a:rPr>
              <a:t>messa in sicurezza degli impianti</a:t>
            </a:r>
            <a:r>
              <a:rPr lang="it-IT" sz="1200" b="0" baseline="0" dirty="0">
                <a:latin typeface="Arial" panose="020B0604020202020204" pitchFamily="34" charset="0"/>
                <a:cs typeface="Arial" panose="020B0604020202020204" pitchFamily="34" charset="0"/>
              </a:rPr>
              <a:t>, </a:t>
            </a:r>
            <a:r>
              <a:rPr lang="it-IT" sz="1200" b="1" baseline="0" dirty="0">
                <a:latin typeface="Arial" panose="020B0604020202020204" pitchFamily="34" charset="0"/>
                <a:cs typeface="Arial" panose="020B0604020202020204" pitchFamily="34" charset="0"/>
              </a:rPr>
              <a:t>utilizzo di sostanze sempre meno inquinanti </a:t>
            </a:r>
            <a:r>
              <a:rPr lang="it-IT" sz="1200" b="0" baseline="0" dirty="0">
                <a:latin typeface="Arial" panose="020B0604020202020204" pitchFamily="34" charset="0"/>
                <a:cs typeface="Arial" panose="020B0604020202020204" pitchFamily="34" charset="0"/>
              </a:rPr>
              <a:t>e </a:t>
            </a:r>
            <a:r>
              <a:rPr lang="it-IT" sz="1200" b="1" baseline="0" dirty="0">
                <a:latin typeface="Arial" panose="020B0604020202020204" pitchFamily="34" charset="0"/>
                <a:cs typeface="Arial" panose="020B0604020202020204" pitchFamily="34" charset="0"/>
              </a:rPr>
              <a:t>gestione dei rischi presenti sul luogo di lavoro</a:t>
            </a:r>
            <a:r>
              <a:rPr lang="it-IT" sz="1200" b="0" baseline="0" dirty="0">
                <a:latin typeface="Arial" panose="020B0604020202020204" pitchFamily="34" charset="0"/>
                <a:cs typeface="Arial" panose="020B0604020202020204" pitchFamily="34" charset="0"/>
              </a:rPr>
              <a:t>. </a:t>
            </a:r>
            <a:endParaRPr lang="it-IT" sz="1200" b="0" dirty="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200" b="0" baseline="0" dirty="0">
                <a:latin typeface="Arial" panose="020B0604020202020204" pitchFamily="34" charset="0"/>
                <a:cs typeface="Arial" panose="020B0604020202020204" pitchFamily="34" charset="0"/>
              </a:rPr>
              <a:t>Inoltre, la</a:t>
            </a:r>
            <a:r>
              <a:rPr lang="it-IT" sz="1200" b="0" dirty="0">
                <a:latin typeface="Arial" panose="020B0604020202020204" pitchFamily="34" charset="0"/>
                <a:cs typeface="Arial" panose="020B0604020202020204" pitchFamily="34" charset="0"/>
              </a:rPr>
              <a:t> corretta applicazione delle disposizioni interne e delle procedure aziendali, elaborate dai preposti in azienda alla sicurezza, salute e ambiente è</a:t>
            </a:r>
            <a:r>
              <a:rPr lang="it-IT" sz="1200" b="0" baseline="0" dirty="0">
                <a:latin typeface="Arial" panose="020B0604020202020204" pitchFamily="34" charset="0"/>
                <a:cs typeface="Arial" panose="020B0604020202020204" pitchFamily="34" charset="0"/>
              </a:rPr>
              <a:t> garanzia di puntuale informazione, formazione e relativi aggiornamenti al </a:t>
            </a:r>
            <a:r>
              <a:rPr lang="it-IT" sz="1200" b="0" dirty="0">
                <a:latin typeface="Arial" panose="020B0604020202020204" pitchFamily="34" charset="0"/>
                <a:cs typeface="Arial" panose="020B0604020202020204" pitchFamily="34" charset="0"/>
              </a:rPr>
              <a:t>Personale.</a:t>
            </a:r>
            <a:r>
              <a:rPr lang="it-IT" sz="1200" b="0" baseline="0" dirty="0">
                <a:latin typeface="Arial" panose="020B0604020202020204" pitchFamily="34" charset="0"/>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it-IT" sz="1200" b="0" baseline="0" dirty="0">
                <a:latin typeface="Arial" panose="020B0604020202020204" pitchFamily="34" charset="0"/>
                <a:cs typeface="Arial" panose="020B0604020202020204" pitchFamily="34" charset="0"/>
              </a:rPr>
              <a:t>Infine, i </a:t>
            </a:r>
            <a:r>
              <a:rPr lang="it-IT" sz="1200" b="0" dirty="0">
                <a:latin typeface="Arial" panose="020B0604020202020204" pitchFamily="34" charset="0"/>
                <a:cs typeface="Arial" panose="020B0604020202020204" pitchFamily="34" charset="0"/>
              </a:rPr>
              <a:t>rapporti costanti e il dialogo con le Autorità Competenti per un buon rapporto con il territorio,</a:t>
            </a:r>
            <a:r>
              <a:rPr lang="it-IT" sz="1200" b="0" baseline="0" dirty="0">
                <a:latin typeface="Arial" panose="020B0604020202020204" pitchFamily="34" charset="0"/>
                <a:cs typeface="Arial" panose="020B0604020202020204" pitchFamily="34" charset="0"/>
              </a:rPr>
              <a:t> che significa accettazione e convivenza.</a:t>
            </a:r>
            <a:endParaRPr lang="it-IT" dirty="0"/>
          </a:p>
          <a:p>
            <a:endParaRPr lang="it-IT" dirty="0"/>
          </a:p>
        </p:txBody>
      </p:sp>
      <p:sp>
        <p:nvSpPr>
          <p:cNvPr id="4" name="Segnaposto numero diapositiva 3"/>
          <p:cNvSpPr>
            <a:spLocks noGrp="1"/>
          </p:cNvSpPr>
          <p:nvPr>
            <p:ph type="sldNum" sz="quarter" idx="10"/>
          </p:nvPr>
        </p:nvSpPr>
        <p:spPr/>
        <p:txBody>
          <a:bodyPr/>
          <a:lstStyle/>
          <a:p>
            <a:fld id="{8ADFB744-5252-46F4-8676-22F350656B83}" type="slidenum">
              <a:rPr lang="it-IT" smtClean="0"/>
              <a:t>13</a:t>
            </a:fld>
            <a:endParaRPr lang="it-IT" dirty="0"/>
          </a:p>
        </p:txBody>
      </p:sp>
    </p:spTree>
    <p:extLst>
      <p:ext uri="{BB962C8B-B14F-4D97-AF65-F5344CB8AC3E}">
        <p14:creationId xmlns:p14="http://schemas.microsoft.com/office/powerpoint/2010/main" val="34649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u="none" dirty="0"/>
              <a:t>Primo periodo della legislazione ambientale (fino al 1986): alcune disposizioni nei codici e in discipline generali (ad es., il testo unico delle leggi sanitarie, la legge urbanistica) o speciali (le leggi a tutela delle bellezze naturali; la legge forestale) poste a tutela di interessi attigui o interferenti con la tutela ambientale + discipline speciali che determinavano l’uso di determinate risorse ambientali (ad es. la legge sulla pesca) + leggi poste a diretta tutela di interessi pubblici “ambientali” (ad es., le leggi istitutive dei parchi nazionali “storici”, la legge del 1966 sull’inquinamento atmosferico, la legge del 1974 sulle sostanze pericolose, la legge “Merli” del 1976 sull’inquinamento idrico, il decreto legislativo del 1982 sui rifiuti).</a:t>
            </a:r>
          </a:p>
          <a:p>
            <a:pPr algn="just"/>
            <a:r>
              <a:rPr lang="it-IT" sz="1200" u="none" dirty="0"/>
              <a:t>L’approccio era prevalentemente per “settori” (inquinamento atmosferico, idrico, rifiuti etc.), “autoritativo” (</a:t>
            </a:r>
            <a:r>
              <a:rPr lang="it-IT" sz="1200" i="1" u="none" dirty="0" err="1"/>
              <a:t>command</a:t>
            </a:r>
            <a:r>
              <a:rPr lang="it-IT" sz="1200" i="1" u="none" dirty="0"/>
              <a:t> and control</a:t>
            </a:r>
            <a:r>
              <a:rPr lang="it-IT" sz="1200" u="none" dirty="0"/>
              <a:t>) e “rimediale” (</a:t>
            </a:r>
            <a:r>
              <a:rPr lang="it-IT" sz="1200" i="1" u="none" dirty="0"/>
              <a:t>end fo pipe</a:t>
            </a:r>
            <a:r>
              <a:rPr lang="it-IT" sz="1200" u="none" dirty="0"/>
              <a:t>).</a:t>
            </a:r>
          </a:p>
          <a:p>
            <a:pPr algn="just"/>
            <a:r>
              <a:rPr lang="it-IT" sz="1200" u="none" dirty="0"/>
              <a:t>Mancava un centro organizzativo unitario e anche la distribuzione delle competenze tra Stato e autonomie territoriali non seguiva criteri omogenei</a:t>
            </a:r>
          </a:p>
          <a:p>
            <a:endParaRPr lang="it-IT" sz="1200" dirty="0"/>
          </a:p>
          <a:p>
            <a:pPr algn="l"/>
            <a:r>
              <a:rPr lang="it-IT" sz="1200" u="none" dirty="0"/>
              <a:t>1986:  pubblicazione della Legge 349/86 </a:t>
            </a:r>
            <a:r>
              <a:rPr lang="it-IT" sz="1200" b="0" i="0" u="none" strike="noStrike" kern="1200" baseline="0" dirty="0">
                <a:solidFill>
                  <a:schemeClr val="tx1"/>
                </a:solidFill>
                <a:latin typeface="Arial" charset="0"/>
                <a:ea typeface="+mn-ea"/>
                <a:cs typeface="+mn-cs"/>
              </a:rPr>
              <a:t>istitutiva del Ministero dell’ambiente e </a:t>
            </a:r>
            <a:r>
              <a:rPr lang="it-IT" sz="1200" u="none" dirty="0"/>
              <a:t>“legge generale sulla tutela dell’ambiente» (tenere</a:t>
            </a:r>
            <a:r>
              <a:rPr lang="it-IT" sz="1200" u="none" baseline="0" dirty="0"/>
              <a:t> conto che nel 1986 c’è stato il disastro nucleare di Chernobyl).</a:t>
            </a:r>
          </a:p>
          <a:p>
            <a:r>
              <a:rPr lang="it-IT" sz="1200" u="none" baseline="0" dirty="0"/>
              <a:t>Contenuti della Legge: </a:t>
            </a:r>
            <a:r>
              <a:rPr lang="it-IT" sz="1200" b="0" i="0" u="none" strike="noStrike" kern="1200" baseline="0" dirty="0">
                <a:solidFill>
                  <a:schemeClr val="tx1"/>
                </a:solidFill>
                <a:latin typeface="Arial" charset="0"/>
                <a:ea typeface="+mn-ea"/>
                <a:cs typeface="+mn-cs"/>
              </a:rPr>
              <a:t>numerose disposizioni “organizzative” relative all’assetto e alle competenze della nuova struttura ministeriale (riordino degli apparati tecnico–scientifici competenti in materia) ma anche introduzione di:</a:t>
            </a:r>
          </a:p>
          <a:p>
            <a:pPr marL="171450" indent="-171450">
              <a:buFontTx/>
              <a:buChar char="-"/>
            </a:pPr>
            <a:r>
              <a:rPr lang="it-IT" sz="1000" b="0" i="1" u="none" strike="noStrike" kern="1200" baseline="0" dirty="0">
                <a:solidFill>
                  <a:schemeClr val="tx1"/>
                </a:solidFill>
                <a:latin typeface="Arial" charset="0"/>
                <a:ea typeface="+mn-ea"/>
                <a:cs typeface="+mn-cs"/>
              </a:rPr>
              <a:t>principi </a:t>
            </a:r>
            <a:r>
              <a:rPr lang="it-IT" sz="1000" b="0" i="0" u="none" strike="noStrike" kern="1200" baseline="0" dirty="0">
                <a:solidFill>
                  <a:schemeClr val="tx1"/>
                </a:solidFill>
                <a:latin typeface="Arial" charset="0"/>
                <a:ea typeface="+mn-ea"/>
                <a:cs typeface="+mn-cs"/>
              </a:rPr>
              <a:t>(quali i principi di prevenzione, di integrazione, di risarcibilità del danno ambientale, di “bilanciamento”), </a:t>
            </a:r>
          </a:p>
          <a:p>
            <a:pPr marL="171450" indent="-171450">
              <a:buFontTx/>
              <a:buChar char="-"/>
            </a:pPr>
            <a:r>
              <a:rPr lang="it-IT" sz="1000" b="0" i="1" u="none" strike="noStrike" kern="1200" baseline="0" dirty="0">
                <a:solidFill>
                  <a:schemeClr val="tx1"/>
                </a:solidFill>
                <a:latin typeface="Arial" charset="0"/>
                <a:ea typeface="+mn-ea"/>
                <a:cs typeface="+mn-cs"/>
              </a:rPr>
              <a:t>istituti giuridici </a:t>
            </a:r>
            <a:r>
              <a:rPr lang="it-IT" sz="1000" b="0" i="0" u="none" strike="noStrike" kern="1200" baseline="0" dirty="0">
                <a:solidFill>
                  <a:schemeClr val="tx1"/>
                </a:solidFill>
                <a:latin typeface="Arial" charset="0"/>
                <a:ea typeface="+mn-ea"/>
                <a:cs typeface="+mn-cs"/>
              </a:rPr>
              <a:t>(quali la valutazione d’impatto ambientale, la dichiarazione di area a grave rischio di crisi ambientale, il danno ambientale),</a:t>
            </a:r>
          </a:p>
          <a:p>
            <a:pPr marL="171450" indent="-171450">
              <a:buFontTx/>
              <a:buChar char="-"/>
            </a:pPr>
            <a:r>
              <a:rPr lang="it-IT" sz="1000" b="0" i="1" u="none" strike="noStrike" kern="1200" baseline="0" dirty="0">
                <a:solidFill>
                  <a:schemeClr val="tx1"/>
                </a:solidFill>
                <a:latin typeface="Arial" charset="0"/>
                <a:ea typeface="+mn-ea"/>
                <a:cs typeface="+mn-cs"/>
              </a:rPr>
              <a:t>situazioni giuridiche soggettive  </a:t>
            </a:r>
            <a:r>
              <a:rPr lang="it-IT" sz="1000" b="0" i="0" u="none" strike="noStrike" kern="1200" baseline="0" dirty="0">
                <a:solidFill>
                  <a:schemeClr val="tx1"/>
                </a:solidFill>
                <a:latin typeface="Arial" charset="0"/>
                <a:ea typeface="+mn-ea"/>
                <a:cs typeface="+mn-cs"/>
              </a:rPr>
              <a:t>innovative per l’epoca, quali  il </a:t>
            </a:r>
            <a:r>
              <a:rPr lang="it-IT" sz="1000" b="0" i="1" u="none" strike="noStrike" kern="1200" baseline="0" dirty="0">
                <a:solidFill>
                  <a:schemeClr val="tx1"/>
                </a:solidFill>
                <a:latin typeface="Arial" charset="0"/>
                <a:ea typeface="+mn-ea"/>
                <a:cs typeface="+mn-cs"/>
              </a:rPr>
              <a:t>diritto di accesso all’informazione ambientale </a:t>
            </a:r>
            <a:r>
              <a:rPr lang="it-IT" sz="1000" b="0" i="0" u="none" strike="noStrike" kern="1200" baseline="0" dirty="0">
                <a:solidFill>
                  <a:schemeClr val="tx1"/>
                </a:solidFill>
                <a:latin typeface="Arial" charset="0"/>
                <a:ea typeface="+mn-ea"/>
                <a:cs typeface="+mn-cs"/>
              </a:rPr>
              <a:t>in favore di ogni cittadino, il </a:t>
            </a:r>
            <a:r>
              <a:rPr lang="it-IT" sz="1000" b="0" i="1" u="none" strike="noStrike" kern="1200" baseline="0" dirty="0">
                <a:solidFill>
                  <a:schemeClr val="tx1"/>
                </a:solidFill>
                <a:latin typeface="Arial" charset="0"/>
                <a:ea typeface="+mn-ea"/>
                <a:cs typeface="+mn-cs"/>
              </a:rPr>
              <a:t>diritto di partecipazione al procedimento </a:t>
            </a:r>
            <a:r>
              <a:rPr lang="it-IT" sz="1000" b="0" i="0" u="none" strike="noStrike" kern="1200" baseline="0" dirty="0">
                <a:solidFill>
                  <a:schemeClr val="tx1"/>
                </a:solidFill>
                <a:latin typeface="Arial" charset="0"/>
                <a:ea typeface="+mn-ea"/>
                <a:cs typeface="+mn-cs"/>
              </a:rPr>
              <a:t>di valutazione d’impatto ambientale, la </a:t>
            </a:r>
            <a:r>
              <a:rPr lang="it-IT" sz="1000" b="0" i="1" u="none" strike="noStrike" kern="1200" baseline="0" dirty="0">
                <a:solidFill>
                  <a:schemeClr val="tx1"/>
                </a:solidFill>
                <a:latin typeface="Arial" charset="0"/>
                <a:ea typeface="+mn-ea"/>
                <a:cs typeface="+mn-cs"/>
              </a:rPr>
              <a:t>legittimazione a ricorrere </a:t>
            </a:r>
            <a:r>
              <a:rPr lang="it-IT" sz="1000" b="0" i="0" u="none" strike="noStrike" kern="1200" baseline="0" dirty="0">
                <a:solidFill>
                  <a:schemeClr val="tx1"/>
                </a:solidFill>
                <a:latin typeface="Arial" charset="0"/>
                <a:ea typeface="+mn-ea"/>
                <a:cs typeface="+mn-cs"/>
              </a:rPr>
              <a:t>delle associazioni ambientaliste riconosciute a tutela dell’interesse ambientale “diffuso”.</a:t>
            </a:r>
          </a:p>
          <a:p>
            <a:r>
              <a:rPr lang="it-IT" sz="1000" b="0" i="0" u="none" strike="noStrike" kern="1200" baseline="0" dirty="0">
                <a:solidFill>
                  <a:schemeClr val="tx1"/>
                </a:solidFill>
                <a:latin typeface="Arial" charset="0"/>
                <a:ea typeface="+mn-ea"/>
                <a:cs typeface="+mn-cs"/>
              </a:rPr>
              <a:t>La Legge 349/1986  voleva essere la “matrice di connessione” orizzontale delle numerose e disparate discipline “verticali” (sull’aria, sull’acqua, sui rifiuti, sulla protezione della natura etc.) nate in maniera indipendente in assenza di un progetto unico e complessivo di attività legislativa.</a:t>
            </a:r>
          </a:p>
          <a:p>
            <a:pPr marL="0" indent="0">
              <a:buFontTx/>
              <a:buNone/>
            </a:pPr>
            <a:endParaRPr lang="it-IT" sz="1200" u="none" dirty="0"/>
          </a:p>
          <a:p>
            <a:r>
              <a:rPr lang="it-IT" sz="1200" u="none" dirty="0"/>
              <a:t>Secondo periodo della legislazione ambientale (1987-2005): </a:t>
            </a:r>
            <a:r>
              <a:rPr lang="it-IT" sz="1000" b="0" i="0" u="none" strike="noStrike" kern="1200" baseline="0" dirty="0">
                <a:solidFill>
                  <a:schemeClr val="tx1"/>
                </a:solidFill>
                <a:latin typeface="Arial" charset="0"/>
                <a:ea typeface="+mn-ea"/>
                <a:cs typeface="+mn-cs"/>
              </a:rPr>
              <a:t>“testi unici </a:t>
            </a:r>
            <a:r>
              <a:rPr lang="it-IT" sz="1000" b="0" i="0" u="none" strike="noStrike" kern="1200" baseline="0" dirty="0" err="1">
                <a:solidFill>
                  <a:schemeClr val="tx1"/>
                </a:solidFill>
                <a:latin typeface="Arial" charset="0"/>
                <a:ea typeface="+mn-ea"/>
                <a:cs typeface="+mn-cs"/>
              </a:rPr>
              <a:t>monosettoriali</a:t>
            </a:r>
            <a:r>
              <a:rPr lang="it-IT" sz="1000" b="0" i="0" u="none" strike="noStrike" kern="1200" baseline="0" dirty="0">
                <a:solidFill>
                  <a:schemeClr val="tx1"/>
                </a:solidFill>
                <a:latin typeface="Arial" charset="0"/>
                <a:ea typeface="+mn-ea"/>
                <a:cs typeface="+mn-cs"/>
              </a:rPr>
              <a:t> innovativi” (i vari decreti  su rifiuti, acque e rischio industriale) e  “codificazione” (= operazione di parziale riordino di una parte della materia ambientale)</a:t>
            </a:r>
            <a:endParaRPr lang="it-IT" sz="1200" u="none" dirty="0"/>
          </a:p>
          <a:p>
            <a:pPr algn="l"/>
            <a:endParaRPr lang="it-IT" sz="1200" u="none" dirty="0"/>
          </a:p>
          <a:p>
            <a:pPr algn="l"/>
            <a:r>
              <a:rPr lang="it-IT" sz="1200" u="none" dirty="0"/>
              <a:t>2006: pubblicazione:</a:t>
            </a:r>
            <a:r>
              <a:rPr lang="it-IT" sz="1200" u="none" baseline="0" dirty="0"/>
              <a:t> D</a:t>
            </a:r>
            <a:r>
              <a:rPr lang="it-IT" sz="1200" u="none" dirty="0"/>
              <a:t>.lgs. 152/06 (Testo Unico Ambientale), che in realtà</a:t>
            </a:r>
            <a:r>
              <a:rPr lang="it-IT" sz="1200" u="none" baseline="0" dirty="0"/>
              <a:t> è più che altro un «testo unificato» e non un «testo unico». Il </a:t>
            </a:r>
            <a:r>
              <a:rPr lang="it-IT" sz="1200" u="none" baseline="0" dirty="0" err="1"/>
              <a:t>D.Lgs.</a:t>
            </a:r>
            <a:r>
              <a:rPr lang="it-IT" sz="1200" u="none" baseline="0" dirty="0"/>
              <a:t> 152/2006 ha subito diverse modifiche, operate tramite più di 100 provvedimenti.</a:t>
            </a:r>
            <a:endParaRPr lang="it-IT" sz="1200" u="none" dirty="0"/>
          </a:p>
          <a:p>
            <a:pPr algn="l"/>
            <a:endParaRPr lang="it-IT" sz="1000" u="none" dirty="0"/>
          </a:p>
          <a:p>
            <a:endParaRPr lang="it-IT" dirty="0"/>
          </a:p>
          <a:p>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14</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15</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16</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17</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18</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Cosa</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significa</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lavorare</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sicurezza</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tutelando</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propria</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salute, e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erché</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è </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importante</a:t>
            </a:r>
            <a:r>
              <a:rPr lang="en-US" sz="1200" b="1"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eguire</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regole</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ci </a:t>
            </a:r>
            <a:r>
              <a:rPr lang="en-US" sz="1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vengono</a:t>
            </a:r>
            <a:r>
              <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Molte</a:t>
            </a:r>
            <a:r>
              <a:rPr lang="en-US" sz="1200" b="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risposte</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questa</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domanda</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ci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possono</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arrivare</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anche</a:t>
            </a:r>
            <a:r>
              <a:rPr lang="en-US" sz="1200" b="0" baseline="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 </a:t>
            </a:r>
            <a:r>
              <a:rPr lang="en-US" sz="1200" b="0" baseline="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a:t>
            </a:r>
            <a:r>
              <a:rPr lang="it-IT" b="0" dirty="0">
                <a:latin typeface="Arial" pitchFamily="34" charset="0"/>
              </a:rPr>
              <a:t>sto</a:t>
            </a:r>
            <a:r>
              <a:rPr lang="it-IT" b="0" baseline="0" dirty="0">
                <a:latin typeface="Arial" pitchFamily="34" charset="0"/>
              </a:rPr>
              <a:t> </a:t>
            </a:r>
            <a:r>
              <a:rPr lang="it-IT" dirty="0">
                <a:latin typeface="Arial" pitchFamily="34" charset="0"/>
              </a:rPr>
              <a:t>video che è stato realizzato da uno</a:t>
            </a:r>
            <a:r>
              <a:rPr lang="it-IT" baseline="0" dirty="0">
                <a:latin typeface="Arial" pitchFamily="34" charset="0"/>
              </a:rPr>
              <a:t> studente dell’Istituto Avogadro di Torino, proprio</a:t>
            </a:r>
            <a:r>
              <a:rPr lang="it-IT" b="0" baseline="0" dirty="0">
                <a:latin typeface="Arial" pitchFamily="34" charset="0"/>
              </a:rPr>
              <a:t> a conclusione di un percorso di Alternanza Scuola-Lavoro.</a:t>
            </a:r>
          </a:p>
          <a:p>
            <a:pPr marL="0" marR="0" indent="0" algn="l" defTabSz="914400" rtl="0" eaLnBrk="1" fontAlgn="auto" latinLnBrk="0" hangingPunct="1">
              <a:lnSpc>
                <a:spcPct val="100000"/>
              </a:lnSpc>
              <a:spcBef>
                <a:spcPts val="0"/>
              </a:spcBef>
              <a:spcAft>
                <a:spcPts val="0"/>
              </a:spcAft>
              <a:buClrTx/>
              <a:buSzTx/>
              <a:buFontTx/>
              <a:buNone/>
              <a:tabLst/>
              <a:defRPr/>
            </a:pPr>
            <a:endParaRPr lang="it-IT" b="0"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a:t>Video – AGGIUNGERE </a:t>
            </a:r>
            <a:r>
              <a:rPr lang="it-IT" baseline="0" dirty="0"/>
              <a:t>COLLEGAMENTO</a:t>
            </a:r>
            <a:endParaRPr lang="it-IT" dirty="0"/>
          </a:p>
          <a:p>
            <a:endParaRPr lang="it-IT" dirty="0"/>
          </a:p>
        </p:txBody>
      </p:sp>
      <p:sp>
        <p:nvSpPr>
          <p:cNvPr id="4" name="Segnaposto numero diapositiva 3"/>
          <p:cNvSpPr>
            <a:spLocks noGrp="1"/>
          </p:cNvSpPr>
          <p:nvPr>
            <p:ph type="sldNum" sz="quarter" idx="10"/>
          </p:nvPr>
        </p:nvSpPr>
        <p:spPr/>
        <p:txBody>
          <a:bodyPr/>
          <a:lstStyle/>
          <a:p>
            <a:fld id="{8ADFB744-5252-46F4-8676-22F350656B83}" type="slidenum">
              <a:rPr lang="it-IT" smtClean="0"/>
              <a:t>2</a:t>
            </a:fld>
            <a:endParaRPr lang="it-IT" dirty="0"/>
          </a:p>
        </p:txBody>
      </p:sp>
    </p:spTree>
    <p:extLst>
      <p:ext uri="{BB962C8B-B14F-4D97-AF65-F5344CB8AC3E}">
        <p14:creationId xmlns:p14="http://schemas.microsoft.com/office/powerpoint/2010/main" val="10843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3</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Grazie al video </a:t>
            </a:r>
            <a:r>
              <a:rPr lang="it-IT" i="1" baseline="0" dirty="0">
                <a:latin typeface="Arial" pitchFamily="34" charset="0"/>
              </a:rPr>
              <a:t>La</a:t>
            </a:r>
            <a:r>
              <a:rPr lang="it-IT" baseline="0" dirty="0">
                <a:latin typeface="Arial" pitchFamily="34" charset="0"/>
              </a:rPr>
              <a:t> </a:t>
            </a:r>
            <a:r>
              <a:rPr lang="it-IT" i="1" baseline="0" dirty="0">
                <a:latin typeface="Arial" pitchFamily="34" charset="0"/>
              </a:rPr>
              <a:t>storia di </a:t>
            </a:r>
            <a:r>
              <a:rPr lang="it-IT" i="1" baseline="0" dirty="0" err="1">
                <a:latin typeface="Arial" pitchFamily="34" charset="0"/>
              </a:rPr>
              <a:t>Jim</a:t>
            </a:r>
            <a:r>
              <a:rPr lang="it-IT" baseline="0" dirty="0">
                <a:latin typeface="Arial" pitchFamily="34" charset="0"/>
              </a:rPr>
              <a:t> abbiamo capito, a grandi linee, che cosa si intende per salute e sicurezza sul lavoro.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È importante avere anche una serie di </a:t>
            </a:r>
            <a:r>
              <a:rPr lang="it-IT" b="1" baseline="0" dirty="0">
                <a:latin typeface="Arial" pitchFamily="34" charset="0"/>
              </a:rPr>
              <a:t>norme comportamentali </a:t>
            </a:r>
            <a:r>
              <a:rPr lang="it-IT" baseline="0" dirty="0">
                <a:latin typeface="Arial" pitchFamily="34" charset="0"/>
              </a:rPr>
              <a:t>e </a:t>
            </a:r>
            <a:r>
              <a:rPr lang="it-IT" b="1" baseline="0" dirty="0">
                <a:latin typeface="Arial" pitchFamily="34" charset="0"/>
              </a:rPr>
              <a:t>prassi virtuose </a:t>
            </a:r>
            <a:r>
              <a:rPr lang="it-IT" baseline="0" dirty="0">
                <a:latin typeface="Arial" pitchFamily="34" charset="0"/>
              </a:rPr>
              <a:t>da seguire. Lavorare seguendo le </a:t>
            </a:r>
            <a:r>
              <a:rPr lang="it-IT" b="1" baseline="0" dirty="0">
                <a:latin typeface="Arial" pitchFamily="34" charset="0"/>
              </a:rPr>
              <a:t>regole</a:t>
            </a:r>
            <a:r>
              <a:rPr lang="it-IT" baseline="0" dirty="0">
                <a:latin typeface="Arial" pitchFamily="34" charset="0"/>
              </a:rPr>
              <a:t> di salute e sicurezza sul lavoro significa, per esempio, osservare le </a:t>
            </a:r>
            <a:r>
              <a:rPr lang="it-IT" b="1" baseline="0" dirty="0">
                <a:latin typeface="Arial" pitchFamily="34" charset="0"/>
              </a:rPr>
              <a:t>disposizioni specifiche per ciascun ambiente aziendale</a:t>
            </a:r>
            <a:r>
              <a:rPr lang="it-IT" baseline="0" dirty="0">
                <a:latin typeface="Arial" pitchFamily="34" charset="0"/>
              </a:rPr>
              <a:t>, </a:t>
            </a:r>
            <a:r>
              <a:rPr lang="it-IT" b="1" baseline="0" dirty="0">
                <a:latin typeface="Arial" pitchFamily="34" charset="0"/>
              </a:rPr>
              <a:t>i</a:t>
            </a:r>
            <a:r>
              <a:rPr lang="it-IT" b="1" dirty="0">
                <a:latin typeface="Arial" pitchFamily="34" charset="0"/>
              </a:rPr>
              <a:t>ndossare</a:t>
            </a:r>
            <a:r>
              <a:rPr lang="it-IT" b="1" baseline="0" dirty="0">
                <a:latin typeface="Arial" pitchFamily="34" charset="0"/>
              </a:rPr>
              <a:t> i d</a:t>
            </a:r>
            <a:r>
              <a:rPr lang="it-IT" b="1" dirty="0">
                <a:latin typeface="Arial" pitchFamily="34" charset="0"/>
              </a:rPr>
              <a:t>ispositivi</a:t>
            </a:r>
            <a:r>
              <a:rPr lang="it-IT" b="1" baseline="0" dirty="0">
                <a:latin typeface="Arial" pitchFamily="34" charset="0"/>
              </a:rPr>
              <a:t> di protezione </a:t>
            </a:r>
            <a:r>
              <a:rPr lang="it-IT" b="0" baseline="0" dirty="0">
                <a:latin typeface="Arial" pitchFamily="34" charset="0"/>
              </a:rPr>
              <a:t>i</a:t>
            </a:r>
            <a:r>
              <a:rPr lang="it-IT" baseline="0" dirty="0">
                <a:latin typeface="Arial" pitchFamily="34" charset="0"/>
              </a:rPr>
              <a:t>ndividuali e utilizzare correttamente le </a:t>
            </a:r>
            <a:r>
              <a:rPr lang="it-IT" b="1" baseline="0" dirty="0">
                <a:latin typeface="Arial" pitchFamily="34" charset="0"/>
              </a:rPr>
              <a:t>attrezzature in dotazione</a:t>
            </a:r>
            <a:r>
              <a:rPr lang="it-IT" baseline="0" dirty="0">
                <a:latin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La </a:t>
            </a:r>
            <a:r>
              <a:rPr lang="it-IT" b="1" baseline="0" dirty="0">
                <a:latin typeface="Arial" pitchFamily="34" charset="0"/>
              </a:rPr>
              <a:t>responsabilità e la maturità del lavoratore </a:t>
            </a:r>
            <a:r>
              <a:rPr lang="it-IT" b="0" baseline="0" dirty="0">
                <a:latin typeface="Arial" pitchFamily="34" charset="0"/>
              </a:rPr>
              <a:t>non sono circoscritte </a:t>
            </a:r>
            <a:r>
              <a:rPr lang="it-IT" baseline="0" dirty="0">
                <a:latin typeface="Arial" pitchFamily="34" charset="0"/>
              </a:rPr>
              <a:t>all’adempimento di specifiche mansioni: la consapevolezza del sé e del proprio ruolo in un contesto sociale nasce anche e soprattutto dall’osservanza di </a:t>
            </a:r>
            <a:r>
              <a:rPr lang="it-IT" b="1" baseline="0" dirty="0">
                <a:latin typeface="Arial" pitchFamily="34" charset="0"/>
              </a:rPr>
              <a:t>norme di sicurezza e dall’adozione di comportamenti virtuosi</a:t>
            </a:r>
            <a:r>
              <a:rPr lang="it-IT" baseline="0" dirty="0">
                <a:latin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Questo significa, per esempio, evitare di mettersi in situazioni che possano essere pericolose tanto da un punto di vista tecnico quanto da un punto di vista organizzativo e comportamentale.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In ogni impresa vi sono </a:t>
            </a:r>
            <a:r>
              <a:rPr lang="it-IT" b="1" baseline="0" dirty="0">
                <a:latin typeface="Arial" pitchFamily="34" charset="0"/>
              </a:rPr>
              <a:t>figure preposte a SSA </a:t>
            </a:r>
            <a:r>
              <a:rPr lang="it-IT" baseline="0" dirty="0">
                <a:latin typeface="Arial" pitchFamily="34" charset="0"/>
              </a:rPr>
              <a:t>(sicurezza, salute e ambiente), il cui compito è quello di vegliare sulla nostra sicurezza e salute, sulle nostre </a:t>
            </a:r>
            <a:r>
              <a:rPr lang="it-IT" sz="1200" dirty="0"/>
              <a:t>attrezzature, sostanze, miscele e sistemazione dei luoghi di lavoro.</a:t>
            </a:r>
            <a:r>
              <a:rPr lang="it-IT"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a:t>Nonostante il loro prezioso lavoro e contributo all’accrescimento valoriale dell’azienda in termini di sicurezza, il </a:t>
            </a:r>
            <a:r>
              <a:rPr lang="it-IT" sz="1200" b="1" baseline="0" dirty="0"/>
              <a:t>lavoratore stesso è il principale responsabile per la sicurezza della sua persona</a:t>
            </a:r>
            <a:r>
              <a:rPr lang="it-IT"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a:t>Per questo motivo, è importante che ognuno conosca le regole e sia mosso, come si diceva poc’anzi, da un senso di responsabilità per sé e per gli altri. </a:t>
            </a:r>
            <a:endParaRPr lang="it-IT" sz="1200" dirty="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Questo discorso vale anche per il </a:t>
            </a:r>
            <a:r>
              <a:rPr lang="it-IT" b="1" baseline="0" dirty="0">
                <a:latin typeface="Arial" pitchFamily="34" charset="0"/>
              </a:rPr>
              <a:t>settore chimico, </a:t>
            </a:r>
            <a:r>
              <a:rPr lang="it-IT" baseline="0" dirty="0">
                <a:latin typeface="Arial" pitchFamily="34" charset="0"/>
              </a:rPr>
              <a:t>mondo nel quale, proprio in virtù della tipologia di processi e di sostanze prodotte e immesse sul mercato, </a:t>
            </a:r>
            <a:r>
              <a:rPr lang="it-IT" baseline="0" dirty="0"/>
              <a:t>si sono sviluppate </a:t>
            </a:r>
            <a:r>
              <a:rPr lang="it-IT" b="1" baseline="0" dirty="0"/>
              <a:t>normative (europee e nazionali) sempre più dettagliate</a:t>
            </a:r>
            <a:r>
              <a:rPr lang="it-IT" baseline="0" dirty="0"/>
              <a:t> per aumentare il livello di sicurezza dei lavoratori tramite processi e tecnologie più sicuri e controllati.</a:t>
            </a:r>
            <a:endParaRPr lang="it-IT"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latin typeface="Arial" pitchFamily="34" charset="0"/>
              </a:rPr>
              <a:t>Come ci ha mostrato l’autore de </a:t>
            </a:r>
            <a:r>
              <a:rPr lang="it-IT" i="1" baseline="0" dirty="0">
                <a:latin typeface="Arial" pitchFamily="34" charset="0"/>
              </a:rPr>
              <a:t>La Storia di </a:t>
            </a:r>
            <a:r>
              <a:rPr lang="it-IT" i="1" baseline="0" dirty="0" err="1">
                <a:latin typeface="Arial" pitchFamily="34" charset="0"/>
              </a:rPr>
              <a:t>Jim</a:t>
            </a:r>
            <a:r>
              <a:rPr lang="it-IT" baseline="0" dirty="0">
                <a:latin typeface="Arial" pitchFamily="34" charset="0"/>
              </a:rPr>
              <a:t>, usando il linguaggio semplice e immediato delle immagini, </a:t>
            </a:r>
            <a:r>
              <a:rPr lang="it-IT" b="1" baseline="0" dirty="0">
                <a:latin typeface="Arial" pitchFamily="34" charset="0"/>
              </a:rPr>
              <a:t>attenzione</a:t>
            </a:r>
            <a:r>
              <a:rPr lang="it-IT" baseline="0" dirty="0">
                <a:latin typeface="Arial" pitchFamily="34" charset="0"/>
              </a:rPr>
              <a:t>: </a:t>
            </a:r>
            <a:r>
              <a:rPr lang="it-IT" b="1" baseline="0" dirty="0">
                <a:latin typeface="Arial" pitchFamily="34" charset="0"/>
              </a:rPr>
              <a:t>la sicurezza non ammette distrazioni!</a:t>
            </a:r>
          </a:p>
        </p:txBody>
      </p:sp>
      <p:sp>
        <p:nvSpPr>
          <p:cNvPr id="4" name="Segnaposto numero diapositiva 3"/>
          <p:cNvSpPr>
            <a:spLocks noGrp="1"/>
          </p:cNvSpPr>
          <p:nvPr>
            <p:ph type="sldNum" sz="quarter" idx="10"/>
          </p:nvPr>
        </p:nvSpPr>
        <p:spPr/>
        <p:txBody>
          <a:bodyPr/>
          <a:lstStyle/>
          <a:p>
            <a:fld id="{8ADFB744-5252-46F4-8676-22F350656B83}" type="slidenum">
              <a:rPr lang="it-IT" smtClean="0"/>
              <a:t>4</a:t>
            </a:fld>
            <a:endParaRPr lang="it-IT" dirty="0"/>
          </a:p>
        </p:txBody>
      </p:sp>
    </p:spTree>
    <p:extLst>
      <p:ext uri="{BB962C8B-B14F-4D97-AF65-F5344CB8AC3E}">
        <p14:creationId xmlns:p14="http://schemas.microsoft.com/office/powerpoint/2010/main" val="346840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5</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6</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200"/>
              </a:spcBef>
              <a:spcAft>
                <a:spcPts val="200"/>
              </a:spcAft>
              <a:defRPr/>
            </a:pPr>
            <a:r>
              <a:rPr lang="it-IT" sz="1200" b="0" dirty="0">
                <a:solidFill>
                  <a:schemeClr val="bg1"/>
                </a:solidFill>
                <a:latin typeface="Arial" pitchFamily="34" charset="0"/>
                <a:cs typeface="Arial" pitchFamily="34" charset="0"/>
              </a:rPr>
              <a:t>Sono varie</a:t>
            </a:r>
            <a:r>
              <a:rPr lang="it-IT" sz="1200" b="0" baseline="0" dirty="0">
                <a:solidFill>
                  <a:schemeClr val="bg1"/>
                </a:solidFill>
                <a:latin typeface="Arial" pitchFamily="34" charset="0"/>
                <a:cs typeface="Arial" pitchFamily="34" charset="0"/>
              </a:rPr>
              <a:t> le figure che in ogni ambiente di lavoro si occupano di sicurezza. </a:t>
            </a:r>
          </a:p>
          <a:p>
            <a:pPr>
              <a:spcBef>
                <a:spcPts val="200"/>
              </a:spcBef>
              <a:spcAft>
                <a:spcPts val="200"/>
              </a:spcAft>
              <a:defRPr/>
            </a:pPr>
            <a:r>
              <a:rPr lang="it-IT" sz="1200" b="0" baseline="0" dirty="0">
                <a:solidFill>
                  <a:schemeClr val="bg1"/>
                </a:solidFill>
                <a:latin typeface="Arial" pitchFamily="34" charset="0"/>
                <a:cs typeface="Arial" pitchFamily="34" charset="0"/>
              </a:rPr>
              <a:t>Il </a:t>
            </a:r>
            <a:r>
              <a:rPr lang="it-IT" sz="1200" b="1" baseline="0" dirty="0">
                <a:solidFill>
                  <a:schemeClr val="bg1"/>
                </a:solidFill>
                <a:latin typeface="Arial" pitchFamily="34" charset="0"/>
                <a:cs typeface="Arial" pitchFamily="34" charset="0"/>
              </a:rPr>
              <a:t>Testo Unico Sicurezza </a:t>
            </a:r>
            <a:r>
              <a:rPr lang="it-IT" sz="1200" b="0" baseline="0" dirty="0">
                <a:solidFill>
                  <a:schemeClr val="bg1"/>
                </a:solidFill>
                <a:latin typeface="Arial" pitchFamily="34" charset="0"/>
                <a:cs typeface="Arial" pitchFamily="34" charset="0"/>
              </a:rPr>
              <a:t>(TU Sicurezza) delinea alcuni profili precisi: il </a:t>
            </a:r>
            <a:r>
              <a:rPr lang="it-IT" sz="1200" b="1" baseline="0" dirty="0">
                <a:solidFill>
                  <a:schemeClr val="bg1"/>
                </a:solidFill>
                <a:latin typeface="Arial" pitchFamily="34" charset="0"/>
                <a:cs typeface="Arial" pitchFamily="34" charset="0"/>
              </a:rPr>
              <a:t>Datore di Lavoro </a:t>
            </a:r>
            <a:r>
              <a:rPr lang="it-IT" sz="1200" b="0" baseline="0" dirty="0">
                <a:solidFill>
                  <a:schemeClr val="bg1"/>
                </a:solidFill>
                <a:latin typeface="Arial" pitchFamily="34" charset="0"/>
                <a:cs typeface="Arial" pitchFamily="34" charset="0"/>
              </a:rPr>
              <a:t>(DL), il </a:t>
            </a:r>
            <a:r>
              <a:rPr lang="it-IT" sz="1200" b="1" baseline="0" dirty="0">
                <a:solidFill>
                  <a:schemeClr val="bg1"/>
                </a:solidFill>
                <a:latin typeface="Arial" pitchFamily="34" charset="0"/>
                <a:cs typeface="Arial" pitchFamily="34" charset="0"/>
              </a:rPr>
              <a:t>Responsabile e Addetto del Servizio di Prevenzione e Protezione</a:t>
            </a:r>
            <a:r>
              <a:rPr lang="it-IT" sz="1200" b="0" baseline="0" dirty="0">
                <a:solidFill>
                  <a:schemeClr val="bg1"/>
                </a:solidFill>
                <a:latin typeface="Arial" pitchFamily="34" charset="0"/>
                <a:cs typeface="Arial" pitchFamily="34" charset="0"/>
              </a:rPr>
              <a:t>, che viene nominato dal DL, e il </a:t>
            </a:r>
            <a:r>
              <a:rPr lang="it-IT" sz="1200" b="1" baseline="0" dirty="0">
                <a:solidFill>
                  <a:schemeClr val="bg1"/>
                </a:solidFill>
                <a:latin typeface="Arial" pitchFamily="34" charset="0"/>
                <a:cs typeface="Arial" pitchFamily="34" charset="0"/>
              </a:rPr>
              <a:t>Rappresentante dei Lavoratori per la sicurezza</a:t>
            </a:r>
            <a:r>
              <a:rPr lang="it-IT" sz="1200" b="0" baseline="0" dirty="0">
                <a:solidFill>
                  <a:schemeClr val="bg1"/>
                </a:solidFill>
                <a:latin typeface="Arial" pitchFamily="34" charset="0"/>
                <a:cs typeface="Arial" pitchFamily="34" charset="0"/>
              </a:rPr>
              <a:t>, indicato invece dai lavoratori. </a:t>
            </a:r>
          </a:p>
          <a:p>
            <a:pPr>
              <a:spcBef>
                <a:spcPts val="200"/>
              </a:spcBef>
              <a:spcAft>
                <a:spcPts val="200"/>
              </a:spcAft>
              <a:defRPr/>
            </a:pPr>
            <a:r>
              <a:rPr lang="it-IT" sz="1200" b="0" baseline="0" dirty="0">
                <a:solidFill>
                  <a:schemeClr val="bg1"/>
                </a:solidFill>
                <a:latin typeface="Arial" pitchFamily="34" charset="0"/>
                <a:cs typeface="Arial" pitchFamily="34" charset="0"/>
              </a:rPr>
              <a:t>Ciascuno di questi attori si occupa della sicurezza dei suoi collaboratori adempiendo specifici compiti. </a:t>
            </a:r>
          </a:p>
          <a:p>
            <a:pPr>
              <a:spcBef>
                <a:spcPts val="200"/>
              </a:spcBef>
              <a:spcAft>
                <a:spcPts val="200"/>
              </a:spcAft>
              <a:defRPr/>
            </a:pPr>
            <a:r>
              <a:rPr lang="it-IT" sz="1200" b="0" baseline="0" dirty="0">
                <a:solidFill>
                  <a:schemeClr val="bg1"/>
                </a:solidFill>
                <a:latin typeface="Arial" pitchFamily="34" charset="0"/>
                <a:cs typeface="Arial" pitchFamily="34" charset="0"/>
              </a:rPr>
              <a:t>Il Datore di lavoro, per esempio, è </a:t>
            </a:r>
            <a:r>
              <a:rPr lang="it-IT" b="0" baseline="0" dirty="0"/>
              <a:t>responsabile per </a:t>
            </a:r>
            <a:r>
              <a:rPr lang="it-IT" sz="1200" b="1" dirty="0">
                <a:latin typeface="Arial" pitchFamily="34" charset="0"/>
                <a:cs typeface="Arial" pitchFamily="34" charset="0"/>
              </a:rPr>
              <a:t>la scelta delle attrezzature </a:t>
            </a:r>
            <a:r>
              <a:rPr lang="it-IT" sz="1200" dirty="0">
                <a:latin typeface="Arial" pitchFamily="34" charset="0"/>
                <a:cs typeface="Arial" pitchFamily="34" charset="0"/>
              </a:rPr>
              <a:t>di lavoro e delle sostanze e/o dei </a:t>
            </a:r>
            <a:r>
              <a:rPr lang="it-IT" sz="1200" b="1" dirty="0">
                <a:latin typeface="Arial" pitchFamily="34" charset="0"/>
                <a:cs typeface="Arial" pitchFamily="34" charset="0"/>
              </a:rPr>
              <a:t>preparati chimici</a:t>
            </a:r>
            <a:r>
              <a:rPr lang="it-IT" sz="1200" dirty="0">
                <a:latin typeface="Arial" pitchFamily="34" charset="0"/>
                <a:cs typeface="Arial" pitchFamily="34" charset="0"/>
              </a:rPr>
              <a:t>; la sistemazione dei </a:t>
            </a:r>
            <a:r>
              <a:rPr lang="it-IT" sz="1200" b="1" dirty="0">
                <a:latin typeface="Arial" pitchFamily="34" charset="0"/>
                <a:cs typeface="Arial" pitchFamily="34" charset="0"/>
              </a:rPr>
              <a:t>luoghi</a:t>
            </a:r>
            <a:r>
              <a:rPr lang="it-IT" sz="1200" dirty="0">
                <a:latin typeface="Arial" pitchFamily="34" charset="0"/>
                <a:cs typeface="Arial" pitchFamily="34" charset="0"/>
              </a:rPr>
              <a:t> di lavoro; l’indicazione delle misure di prevenzione e protezione e dei dispositivi di protezione individuale e la programmazione delle misure per garantire il miglioramento di sicurezza e salute sul lavoro.</a:t>
            </a:r>
          </a:p>
          <a:p>
            <a:pPr>
              <a:spcBef>
                <a:spcPts val="200"/>
              </a:spcBef>
              <a:spcAft>
                <a:spcPts val="200"/>
              </a:spcAft>
              <a:defRPr/>
            </a:pPr>
            <a:r>
              <a:rPr lang="it-IT" sz="1200" dirty="0">
                <a:latin typeface="Arial" pitchFamily="34" charset="0"/>
                <a:cs typeface="Arial" pitchFamily="34" charset="0"/>
              </a:rPr>
              <a:t>Il lavoratore</a:t>
            </a:r>
            <a:r>
              <a:rPr lang="it-IT" sz="1200" baseline="0" dirty="0">
                <a:latin typeface="Arial" pitchFamily="34" charset="0"/>
                <a:cs typeface="Arial" pitchFamily="34" charset="0"/>
              </a:rPr>
              <a:t> ha un ruolo centrale.</a:t>
            </a:r>
            <a:endParaRPr lang="it-IT" sz="1200" dirty="0">
              <a:latin typeface="Arial" pitchFamily="34" charset="0"/>
              <a:cs typeface="Arial" pitchFamily="34" charset="0"/>
            </a:endParaRPr>
          </a:p>
          <a:p>
            <a:pPr marL="0" marR="0" indent="0" algn="l" defTabSz="914400" rtl="0" eaLnBrk="1" fontAlgn="auto" latinLnBrk="0" hangingPunct="1">
              <a:lnSpc>
                <a:spcPct val="100000"/>
              </a:lnSpc>
              <a:spcBef>
                <a:spcPts val="200"/>
              </a:spcBef>
              <a:spcAft>
                <a:spcPts val="200"/>
              </a:spcAft>
              <a:buClrTx/>
              <a:buSzTx/>
              <a:buFontTx/>
              <a:buNone/>
              <a:tabLst/>
              <a:defRPr/>
            </a:pPr>
            <a:endParaRPr lang="it-IT" b="0" dirty="0"/>
          </a:p>
          <a:p>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7</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spcBef>
                <a:spcPct val="0"/>
              </a:spcBef>
              <a:buFont typeface="Helvetica" pitchFamily="34" charset="0"/>
              <a:buNone/>
            </a:pPr>
            <a:r>
              <a:rPr lang="it-IT" altLang="it-IT" sz="1200" dirty="0">
                <a:solidFill>
                  <a:schemeClr val="accent2"/>
                </a:solidFill>
                <a:latin typeface="Arial" charset="0"/>
                <a:cs typeface="Arial" charset="0"/>
              </a:rPr>
              <a:t>ARTICOLO 20 – obblighi del lavoratore</a:t>
            </a:r>
          </a:p>
          <a:p>
            <a:pPr marL="457200" indent="-457200" algn="just">
              <a:spcBef>
                <a:spcPct val="0"/>
              </a:spcBef>
              <a:buFont typeface="Helvetica" pitchFamily="34" charset="0"/>
              <a:buAutoNum type="arabicPeriod"/>
            </a:pPr>
            <a:r>
              <a:rPr lang="it-IT" altLang="it-IT" sz="1200" dirty="0">
                <a:solidFill>
                  <a:schemeClr val="accent2"/>
                </a:solidFill>
                <a:latin typeface="Arial" charset="0"/>
                <a:cs typeface="Arial" charset="0"/>
              </a:rPr>
              <a:t>prendersi cura della propria salute e sicurezza e di quella delle altre persone presenti sul luogo di lavoro, su cui ricadono gli effetti delle proprie azioni o omissioni, conformemente alla sua formazione, alle istruzioni e ai mezzi forniti dal DL;</a:t>
            </a:r>
          </a:p>
          <a:p>
            <a:pPr marL="457200" indent="-457200" algn="just">
              <a:spcBef>
                <a:spcPct val="0"/>
              </a:spcBef>
              <a:buFont typeface="Helvetica" pitchFamily="34" charset="0"/>
              <a:buAutoNum type="arabicPeriod"/>
            </a:pPr>
            <a:r>
              <a:rPr lang="it-IT" altLang="it-IT" sz="1200" dirty="0">
                <a:solidFill>
                  <a:schemeClr val="accent2"/>
                </a:solidFill>
                <a:latin typeface="Arial" charset="0"/>
                <a:cs typeface="Arial" charset="0"/>
              </a:rPr>
              <a:t>contribuire, insieme al DL, ai dirigenti e ai preposti, all’adempimento degli obblighi previsti a tutela della salute e sicurezza sui luoghi di lavoro;</a:t>
            </a:r>
          </a:p>
          <a:p>
            <a:pPr marL="457200" indent="-457200" algn="just">
              <a:spcBef>
                <a:spcPct val="0"/>
              </a:spcBef>
              <a:buFont typeface="Helvetica" pitchFamily="34" charset="0"/>
              <a:buAutoNum type="arabicPeriod"/>
            </a:pPr>
            <a:r>
              <a:rPr lang="it-IT" altLang="it-IT" sz="1200" dirty="0">
                <a:solidFill>
                  <a:schemeClr val="accent2"/>
                </a:solidFill>
                <a:latin typeface="Arial" charset="0"/>
                <a:cs typeface="Arial" charset="0"/>
              </a:rPr>
              <a:t>osservare le disposizioni e le istruzioni impartite dal DL, dai dirigenti e dai preposti, ai fini della protezione collettiva ed individuale;</a:t>
            </a:r>
          </a:p>
          <a:p>
            <a:pPr marL="457200" indent="-457200" algn="just">
              <a:spcBef>
                <a:spcPct val="0"/>
              </a:spcBef>
              <a:buFont typeface="Helvetica" pitchFamily="34" charset="0"/>
              <a:buAutoNum type="arabicPeriod"/>
            </a:pPr>
            <a:r>
              <a:rPr lang="it-IT" altLang="it-IT" sz="1200" dirty="0">
                <a:solidFill>
                  <a:schemeClr val="accent2"/>
                </a:solidFill>
                <a:latin typeface="Arial" charset="0"/>
                <a:cs typeface="Arial" charset="0"/>
              </a:rPr>
              <a:t>utilizzare correttamente le attrezzature di lavoro, le sostanze e i preparati pericolosi, i mezzi di trasporto, nonché i dispositivi di sicurezza;</a:t>
            </a:r>
          </a:p>
          <a:p>
            <a:pPr marL="0" marR="0" indent="0" algn="l" defTabSz="914400" rtl="0" eaLnBrk="1" fontAlgn="auto" latinLnBrk="0" hangingPunct="1">
              <a:lnSpc>
                <a:spcPct val="100000"/>
              </a:lnSpc>
              <a:spcBef>
                <a:spcPts val="0"/>
              </a:spcBef>
              <a:spcAft>
                <a:spcPts val="0"/>
              </a:spcAft>
              <a:buClrTx/>
              <a:buSzTx/>
              <a:buFontTx/>
              <a:buNone/>
              <a:tabLst/>
              <a:defRPr/>
            </a:pPr>
            <a:endParaRPr lang="it-IT" b="1" baseline="0" dirty="0">
              <a:latin typeface="Arial" pitchFamily="34" charset="0"/>
            </a:endParaRPr>
          </a:p>
        </p:txBody>
      </p:sp>
      <p:sp>
        <p:nvSpPr>
          <p:cNvPr id="4" name="Segnaposto numero diapositiva 3"/>
          <p:cNvSpPr>
            <a:spLocks noGrp="1"/>
          </p:cNvSpPr>
          <p:nvPr>
            <p:ph type="sldNum" sz="quarter" idx="10"/>
          </p:nvPr>
        </p:nvSpPr>
        <p:spPr/>
        <p:txBody>
          <a:bodyPr/>
          <a:lstStyle/>
          <a:p>
            <a:fld id="{8ADFB744-5252-46F4-8676-22F350656B83}" type="slidenum">
              <a:rPr lang="it-IT" smtClean="0"/>
              <a:t>8</a:t>
            </a:fld>
            <a:endParaRPr lang="it-IT" dirty="0"/>
          </a:p>
        </p:txBody>
      </p:sp>
    </p:spTree>
    <p:extLst>
      <p:ext uri="{BB962C8B-B14F-4D97-AF65-F5344CB8AC3E}">
        <p14:creationId xmlns:p14="http://schemas.microsoft.com/office/powerpoint/2010/main" val="26419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ADFB744-5252-46F4-8676-22F350656B83}" type="slidenum">
              <a:rPr lang="it-IT" smtClean="0"/>
              <a:t>9</a:t>
            </a:fld>
            <a:endParaRPr lang="it-IT" dirty="0"/>
          </a:p>
        </p:txBody>
      </p:sp>
    </p:spTree>
    <p:extLst>
      <p:ext uri="{BB962C8B-B14F-4D97-AF65-F5344CB8AC3E}">
        <p14:creationId xmlns:p14="http://schemas.microsoft.com/office/powerpoint/2010/main" val="97741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418498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146776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357560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79171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365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0784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0159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4064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460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97076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4647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89588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50368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4842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1351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423539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371697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20233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218015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380157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173191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0531C21-1B8B-43F2-AF54-BD0C4CC2F500}" type="datetimeFigureOut">
              <a:rPr lang="it-IT" smtClean="0"/>
              <a:t>06/06/2024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FB2E14-0306-4FB9-94CE-C4885DD57F91}" type="slidenum">
              <a:rPr lang="it-IT" smtClean="0"/>
              <a:t>‹N›</a:t>
            </a:fld>
            <a:endParaRPr lang="it-IT" dirty="0"/>
          </a:p>
        </p:txBody>
      </p:sp>
    </p:spTree>
    <p:extLst>
      <p:ext uri="{BB962C8B-B14F-4D97-AF65-F5344CB8AC3E}">
        <p14:creationId xmlns:p14="http://schemas.microsoft.com/office/powerpoint/2010/main" val="13190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531C21-1B8B-43F2-AF54-BD0C4CC2F500}" type="datetimeFigureOut">
              <a:rPr lang="it-IT" smtClean="0"/>
              <a:t>06/06/2024</a:t>
            </a:fld>
            <a:endParaRPr lang="it-IT" dirty="0"/>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FB2E14-0306-4FB9-94CE-C4885DD57F91}" type="slidenum">
              <a:rPr lang="it-IT" smtClean="0"/>
              <a:t>‹N›</a:t>
            </a:fld>
            <a:endParaRPr lang="it-IT" dirty="0"/>
          </a:p>
        </p:txBody>
      </p:sp>
    </p:spTree>
    <p:extLst>
      <p:ext uri="{BB962C8B-B14F-4D97-AF65-F5344CB8AC3E}">
        <p14:creationId xmlns:p14="http://schemas.microsoft.com/office/powerpoint/2010/main" val="261125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BEDCA7-BE79-4BA8-BA16-2A66BDD8E9D6}" type="datetimeFigureOut">
              <a:rPr lang="it-IT" smtClean="0">
                <a:solidFill>
                  <a:prstClr val="black">
                    <a:tint val="75000"/>
                  </a:prstClr>
                </a:solidFill>
              </a:rPr>
              <a:pPr/>
              <a:t>06/06/2024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71A59C-BE57-4D54-915D-7C339A08A57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491858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Storia%20di%20Jim.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0" name="Connettore 1 9"/>
          <p:cNvCxnSpPr/>
          <p:nvPr/>
        </p:nvCxnSpPr>
        <p:spPr>
          <a:xfrm>
            <a:off x="467544" y="3723878"/>
            <a:ext cx="41044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67544" y="3939902"/>
            <a:ext cx="4104457" cy="400110"/>
          </a:xfrm>
          <a:prstGeom prst="rect">
            <a:avLst/>
          </a:prstGeom>
          <a:solidFill>
            <a:schemeClr val="accent1">
              <a:lumMod val="75000"/>
            </a:schemeClr>
          </a:solidFill>
        </p:spPr>
        <p:txBody>
          <a:bodyPr wrap="square" rtlCol="0">
            <a:spAutoFit/>
          </a:bodyPr>
          <a:lstStyle/>
          <a:p>
            <a:pPr algn="ctr"/>
            <a:r>
              <a:rPr lang="it-IT" sz="2000" b="1" dirty="0">
                <a:solidFill>
                  <a:schemeClr val="bg1"/>
                </a:solidFill>
                <a:latin typeface="Gill Sans MT" pitchFamily="34" charset="0"/>
              </a:rPr>
              <a:t> ALESSANDRA PELLEGRINI</a:t>
            </a:r>
          </a:p>
        </p:txBody>
      </p: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850"/>
            <a:ext cx="3024337" cy="1697367"/>
          </a:xfrm>
          <a:prstGeom prst="rect">
            <a:avLst/>
          </a:prstGeom>
        </p:spPr>
      </p:pic>
      <p:sp>
        <p:nvSpPr>
          <p:cNvPr id="6" name="CasellaDiTesto 5">
            <a:extLst>
              <a:ext uri="{FF2B5EF4-FFF2-40B4-BE49-F238E27FC236}">
                <a16:creationId xmlns:a16="http://schemas.microsoft.com/office/drawing/2014/main" id="{95119CFE-B7DD-4246-815F-D2016A472724}"/>
              </a:ext>
            </a:extLst>
          </p:cNvPr>
          <p:cNvSpPr txBox="1"/>
          <p:nvPr/>
        </p:nvSpPr>
        <p:spPr>
          <a:xfrm>
            <a:off x="395536" y="1867417"/>
            <a:ext cx="8352928" cy="1569660"/>
          </a:xfrm>
          <a:prstGeom prst="rect">
            <a:avLst/>
          </a:prstGeom>
          <a:noFill/>
        </p:spPr>
        <p:txBody>
          <a:bodyPr wrap="square" rtlCol="0">
            <a:spAutoFit/>
          </a:bodyPr>
          <a:lstStyle/>
          <a:p>
            <a:pPr algn="ctr"/>
            <a:r>
              <a:rPr lang="it-IT" sz="3600" b="1" dirty="0">
                <a:solidFill>
                  <a:schemeClr val="bg1"/>
                </a:solidFill>
                <a:latin typeface="Gill Sans MT" pitchFamily="34" charset="0"/>
              </a:rPr>
              <a:t>IMPRESE CHIMICHE E</a:t>
            </a:r>
          </a:p>
          <a:p>
            <a:pPr algn="ctr"/>
            <a:r>
              <a:rPr lang="it-IT" sz="3600" b="1" dirty="0">
                <a:solidFill>
                  <a:schemeClr val="bg1"/>
                </a:solidFill>
                <a:latin typeface="Gill Sans MT" pitchFamily="34" charset="0"/>
              </a:rPr>
              <a:t>SICUREZZA, SALUTE E AMBIENTE</a:t>
            </a:r>
          </a:p>
          <a:p>
            <a:pPr algn="ctr"/>
            <a:endParaRPr lang="it-IT" sz="2400" b="1" dirty="0">
              <a:solidFill>
                <a:schemeClr val="bg1"/>
              </a:solidFill>
              <a:latin typeface="Gill Sans MT" pitchFamily="34" charset="0"/>
            </a:endParaRPr>
          </a:p>
        </p:txBody>
      </p:sp>
      <p:pic>
        <p:nvPicPr>
          <p:cNvPr id="7" name="Immagine 6" descr="Immagine che contiene accessorio, collana&#10;&#10;Descrizione generata automaticamente">
            <a:extLst>
              <a:ext uri="{FF2B5EF4-FFF2-40B4-BE49-F238E27FC236}">
                <a16:creationId xmlns:a16="http://schemas.microsoft.com/office/drawing/2014/main" id="{4D16DF8F-19C9-43B3-92E2-866E683FA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83001"/>
            <a:ext cx="2179203" cy="1631216"/>
          </a:xfrm>
          <a:prstGeom prst="rect">
            <a:avLst/>
          </a:prstGeom>
        </p:spPr>
      </p:pic>
    </p:spTree>
    <p:extLst>
      <p:ext uri="{BB962C8B-B14F-4D97-AF65-F5344CB8AC3E}">
        <p14:creationId xmlns:p14="http://schemas.microsoft.com/office/powerpoint/2010/main" val="366818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99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92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0" y="2089547"/>
            <a:ext cx="2267744" cy="923330"/>
          </a:xfrm>
          <a:prstGeom prst="rect">
            <a:avLst/>
          </a:prstGeom>
          <a:noFill/>
        </p:spPr>
        <p:txBody>
          <a:bodyPr wrap="square" rtlCol="0">
            <a:spAutoFit/>
          </a:bodyPr>
          <a:lstStyle/>
          <a:p>
            <a:r>
              <a:rPr lang="it-IT" b="1" dirty="0">
                <a:solidFill>
                  <a:schemeClr val="bg1"/>
                </a:solidFill>
                <a:latin typeface="Gill Sans MT" pitchFamily="34" charset="0"/>
              </a:rPr>
              <a:t>LE PAROLE </a:t>
            </a:r>
          </a:p>
          <a:p>
            <a:r>
              <a:rPr lang="it-IT" b="1" dirty="0">
                <a:solidFill>
                  <a:schemeClr val="bg1"/>
                </a:solidFill>
                <a:latin typeface="Gill Sans MT" pitchFamily="34" charset="0"/>
              </a:rPr>
              <a:t>SONO IMPORTANTI</a:t>
            </a:r>
          </a:p>
        </p:txBody>
      </p:sp>
      <p:sp>
        <p:nvSpPr>
          <p:cNvPr id="3" name="Rettangolo con angoli arrotondati 2">
            <a:extLst>
              <a:ext uri="{FF2B5EF4-FFF2-40B4-BE49-F238E27FC236}">
                <a16:creationId xmlns:a16="http://schemas.microsoft.com/office/drawing/2014/main" id="{108248C4-5216-4D47-A525-85BB5AF5B45D}"/>
              </a:ext>
            </a:extLst>
          </p:cNvPr>
          <p:cNvSpPr/>
          <p:nvPr/>
        </p:nvSpPr>
        <p:spPr>
          <a:xfrm>
            <a:off x="3131840" y="1149524"/>
            <a:ext cx="2304256" cy="1224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Gill Sans MT" panose="020B0502020104020203" pitchFamily="34" charset="0"/>
              </a:rPr>
              <a:t>PERICOLO</a:t>
            </a:r>
          </a:p>
          <a:p>
            <a:pPr algn="ctr"/>
            <a:r>
              <a:rPr lang="it-IT" sz="1400" dirty="0">
                <a:solidFill>
                  <a:schemeClr val="bg1"/>
                </a:solidFill>
                <a:latin typeface="Gill Sans MT" panose="020B0502020104020203" pitchFamily="34" charset="0"/>
              </a:rPr>
              <a:t>È qualcosa che ha </a:t>
            </a:r>
          </a:p>
          <a:p>
            <a:pPr algn="ctr"/>
            <a:r>
              <a:rPr lang="it-IT" sz="1400" dirty="0">
                <a:solidFill>
                  <a:schemeClr val="bg1"/>
                </a:solidFill>
                <a:latin typeface="Gill Sans MT" panose="020B0502020104020203" pitchFamily="34" charset="0"/>
              </a:rPr>
              <a:t>il </a:t>
            </a:r>
            <a:r>
              <a:rPr lang="it-IT" sz="1400" b="1" dirty="0">
                <a:solidFill>
                  <a:schemeClr val="bg1"/>
                </a:solidFill>
                <a:latin typeface="Gill Sans MT" panose="020B0502020104020203" pitchFamily="34" charset="0"/>
              </a:rPr>
              <a:t>potenziale </a:t>
            </a:r>
          </a:p>
          <a:p>
            <a:pPr algn="ctr"/>
            <a:r>
              <a:rPr lang="it-IT" sz="1400" dirty="0">
                <a:solidFill>
                  <a:schemeClr val="bg1"/>
                </a:solidFill>
                <a:latin typeface="Gill Sans MT" panose="020B0502020104020203" pitchFamily="34" charset="0"/>
              </a:rPr>
              <a:t>di arrecare danno (caratteristica intrinseca)</a:t>
            </a:r>
          </a:p>
        </p:txBody>
      </p:sp>
      <p:sp>
        <p:nvSpPr>
          <p:cNvPr id="8" name="Rettangolo con angoli arrotondati 7">
            <a:extLst>
              <a:ext uri="{FF2B5EF4-FFF2-40B4-BE49-F238E27FC236}">
                <a16:creationId xmlns:a16="http://schemas.microsoft.com/office/drawing/2014/main" id="{5776AE49-DC1B-4AD7-928A-3CC1ADBA02FA}"/>
              </a:ext>
            </a:extLst>
          </p:cNvPr>
          <p:cNvSpPr/>
          <p:nvPr/>
        </p:nvSpPr>
        <p:spPr>
          <a:xfrm>
            <a:off x="5868144" y="1149524"/>
            <a:ext cx="2304256" cy="1224136"/>
          </a:xfrm>
          <a:prstGeom prst="roundRect">
            <a:avLst/>
          </a:prstGeom>
          <a:solidFill>
            <a:srgbClr val="7FA8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Gill Sans MT" panose="020B0502020104020203" pitchFamily="34" charset="0"/>
              </a:rPr>
              <a:t>RISCHIO</a:t>
            </a:r>
          </a:p>
          <a:p>
            <a:pPr algn="ctr"/>
            <a:r>
              <a:rPr lang="it-IT" sz="1400" dirty="0">
                <a:solidFill>
                  <a:schemeClr val="bg1"/>
                </a:solidFill>
                <a:latin typeface="Gill Sans MT" panose="020B0502020104020203" pitchFamily="34" charset="0"/>
              </a:rPr>
              <a:t>È la </a:t>
            </a:r>
            <a:r>
              <a:rPr lang="it-IT" sz="1400" b="1" dirty="0">
                <a:solidFill>
                  <a:schemeClr val="bg1"/>
                </a:solidFill>
                <a:latin typeface="Gill Sans MT" panose="020B0502020104020203" pitchFamily="34" charset="0"/>
              </a:rPr>
              <a:t>probabilità </a:t>
            </a:r>
          </a:p>
          <a:p>
            <a:pPr algn="ctr"/>
            <a:r>
              <a:rPr lang="it-IT" sz="1400" dirty="0">
                <a:solidFill>
                  <a:schemeClr val="bg1"/>
                </a:solidFill>
                <a:latin typeface="Gill Sans MT" panose="020B0502020104020203" pitchFamily="34" charset="0"/>
              </a:rPr>
              <a:t>che un pericolo </a:t>
            </a:r>
          </a:p>
          <a:p>
            <a:pPr algn="ctr"/>
            <a:r>
              <a:rPr lang="it-IT" sz="1400" dirty="0">
                <a:solidFill>
                  <a:schemeClr val="bg1"/>
                </a:solidFill>
                <a:latin typeface="Gill Sans MT" panose="020B0502020104020203" pitchFamily="34" charset="0"/>
              </a:rPr>
              <a:t>arrechi danno</a:t>
            </a:r>
          </a:p>
        </p:txBody>
      </p:sp>
      <p:sp>
        <p:nvSpPr>
          <p:cNvPr id="9" name="Rettangolo con angoli arrotondati 8">
            <a:extLst>
              <a:ext uri="{FF2B5EF4-FFF2-40B4-BE49-F238E27FC236}">
                <a16:creationId xmlns:a16="http://schemas.microsoft.com/office/drawing/2014/main" id="{319A789D-78C3-498B-91D0-FE15AA58ADB4}"/>
              </a:ext>
            </a:extLst>
          </p:cNvPr>
          <p:cNvSpPr/>
          <p:nvPr/>
        </p:nvSpPr>
        <p:spPr>
          <a:xfrm>
            <a:off x="3131840" y="2859782"/>
            <a:ext cx="50405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Gill Sans MT" panose="020B0502020104020203" pitchFamily="34" charset="0"/>
              </a:rPr>
              <a:t>ESPOSIZIONE</a:t>
            </a:r>
          </a:p>
          <a:p>
            <a:pPr algn="ctr"/>
            <a:r>
              <a:rPr lang="it-IT" sz="1400" dirty="0">
                <a:solidFill>
                  <a:schemeClr val="bg1"/>
                </a:solidFill>
                <a:latin typeface="Gill Sans MT" panose="020B0502020104020203" pitchFamily="34" charset="0"/>
              </a:rPr>
              <a:t>Livello o la </a:t>
            </a:r>
            <a:r>
              <a:rPr lang="it-IT" sz="1400" b="1" dirty="0">
                <a:solidFill>
                  <a:schemeClr val="bg1"/>
                </a:solidFill>
                <a:latin typeface="Gill Sans MT" panose="020B0502020104020203" pitchFamily="34" charset="0"/>
              </a:rPr>
              <a:t>quantità di pericolo </a:t>
            </a:r>
            <a:r>
              <a:rPr lang="it-IT" sz="1400" dirty="0">
                <a:solidFill>
                  <a:schemeClr val="bg1"/>
                </a:solidFill>
                <a:latin typeface="Gill Sans MT" panose="020B0502020104020203" pitchFamily="34" charset="0"/>
              </a:rPr>
              <a:t>a cui il soggetto è potenzialmente esposto</a:t>
            </a:r>
          </a:p>
        </p:txBody>
      </p:sp>
    </p:spTree>
    <p:extLst>
      <p:ext uri="{BB962C8B-B14F-4D97-AF65-F5344CB8AC3E}">
        <p14:creationId xmlns:p14="http://schemas.microsoft.com/office/powerpoint/2010/main" val="343067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zerbino, arredamento&#10;&#10;Descrizione generata automaticamente">
            <a:extLst>
              <a:ext uri="{FF2B5EF4-FFF2-40B4-BE49-F238E27FC236}">
                <a16:creationId xmlns:a16="http://schemas.microsoft.com/office/drawing/2014/main" id="{C7FD0A05-4339-4C7D-A754-2C8D60233D64}"/>
              </a:ext>
            </a:extLst>
          </p:cNvPr>
          <p:cNvPicPr>
            <a:picLocks noChangeAspect="1"/>
          </p:cNvPicPr>
          <p:nvPr/>
        </p:nvPicPr>
        <p:blipFill>
          <a:blip r:embed="rId3">
            <a:clrChange>
              <a:clrFrom>
                <a:srgbClr val="D7A95E"/>
              </a:clrFrom>
              <a:clrTo>
                <a:srgbClr val="D7A95E">
                  <a:alpha val="0"/>
                </a:srgbClr>
              </a:clrTo>
            </a:clrChange>
            <a:duotone>
              <a:schemeClr val="accent1">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2338264" y="411510"/>
            <a:ext cx="6805735" cy="4392488"/>
          </a:xfrm>
          <a:prstGeom prst="rect">
            <a:avLst/>
          </a:prstGeom>
          <a:gradFill>
            <a:gsLst>
              <a:gs pos="51000">
                <a:srgbClr val="97B0D0">
                  <a:alpha val="66000"/>
                </a:srgbClr>
              </a:gs>
              <a:gs pos="28000">
                <a:srgbClr val="7D9ABE">
                  <a:alpha val="64000"/>
                </a:srgbClr>
              </a:gs>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Rettangolo 5"/>
          <p:cNvSpPr/>
          <p:nvPr/>
        </p:nvSpPr>
        <p:spPr>
          <a:xfrm>
            <a:off x="0" y="-20538"/>
            <a:ext cx="2339752"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1488" y="2110085"/>
            <a:ext cx="2339752" cy="923330"/>
          </a:xfrm>
          <a:prstGeom prst="rect">
            <a:avLst/>
          </a:prstGeom>
          <a:noFill/>
        </p:spPr>
        <p:txBody>
          <a:bodyPr wrap="square" rtlCol="0">
            <a:spAutoFit/>
          </a:bodyPr>
          <a:lstStyle/>
          <a:p>
            <a:r>
              <a:rPr lang="it-IT" b="1" dirty="0">
                <a:solidFill>
                  <a:schemeClr val="bg1"/>
                </a:solidFill>
                <a:latin typeface="Gill Sans MT" pitchFamily="34" charset="0"/>
              </a:rPr>
              <a:t>CONOSCERE </a:t>
            </a:r>
          </a:p>
          <a:p>
            <a:r>
              <a:rPr lang="it-IT" b="1" dirty="0">
                <a:solidFill>
                  <a:schemeClr val="bg1"/>
                </a:solidFill>
                <a:latin typeface="Gill Sans MT" pitchFamily="34" charset="0"/>
              </a:rPr>
              <a:t>PER </a:t>
            </a:r>
          </a:p>
          <a:p>
            <a:r>
              <a:rPr lang="it-IT" b="1" dirty="0">
                <a:solidFill>
                  <a:schemeClr val="bg1"/>
                </a:solidFill>
                <a:latin typeface="Gill Sans MT" pitchFamily="34" charset="0"/>
              </a:rPr>
              <a:t>PROTEGGERE</a:t>
            </a:r>
          </a:p>
        </p:txBody>
      </p:sp>
      <p:sp>
        <p:nvSpPr>
          <p:cNvPr id="8" name="Rettangolo 7">
            <a:extLst>
              <a:ext uri="{FF2B5EF4-FFF2-40B4-BE49-F238E27FC236}">
                <a16:creationId xmlns:a16="http://schemas.microsoft.com/office/drawing/2014/main" id="{FF7918A1-E210-42E6-B64A-686094BBDC0B}"/>
              </a:ext>
            </a:extLst>
          </p:cNvPr>
          <p:cNvSpPr/>
          <p:nvPr/>
        </p:nvSpPr>
        <p:spPr>
          <a:xfrm>
            <a:off x="2338264" y="1419622"/>
            <a:ext cx="6815523" cy="2536528"/>
          </a:xfrm>
          <a:prstGeom prst="rect">
            <a:avLst/>
          </a:prstGeom>
          <a:solidFill>
            <a:schemeClr val="accent1">
              <a:lumMod val="50000"/>
              <a:alpha val="50000"/>
            </a:schemeClr>
          </a:solidFill>
        </p:spPr>
        <p:txBody>
          <a:bodyPr wrap="square" rtlCol="0">
            <a:spAutoFit/>
          </a:bodyPr>
          <a:lstStyle/>
          <a:p>
            <a:pPr marL="285750" indent="-285750">
              <a:lnSpc>
                <a:spcPct val="150000"/>
              </a:lnSpc>
              <a:buFont typeface="Arial" panose="020B0604020202020204" pitchFamily="34" charset="0"/>
              <a:buChar char="•"/>
            </a:pPr>
            <a:r>
              <a:rPr lang="it-IT" b="1" dirty="0">
                <a:solidFill>
                  <a:prstClr val="white"/>
                </a:solidFill>
                <a:latin typeface="Gill Sans MT" pitchFamily="34" charset="0"/>
                <a:cs typeface="Arial" panose="020B0604020202020204" pitchFamily="34" charset="0"/>
              </a:rPr>
              <a:t>Individuare i pericoli (fattori di rischio)</a:t>
            </a:r>
          </a:p>
          <a:p>
            <a:pPr marL="285750" indent="-285750">
              <a:lnSpc>
                <a:spcPct val="150000"/>
              </a:lnSpc>
              <a:buFont typeface="Arial" panose="020B0604020202020204" pitchFamily="34" charset="0"/>
              <a:buChar char="•"/>
            </a:pPr>
            <a:r>
              <a:rPr lang="it-IT" b="1" dirty="0">
                <a:solidFill>
                  <a:prstClr val="white"/>
                </a:solidFill>
                <a:latin typeface="Gill Sans MT" pitchFamily="34" charset="0"/>
                <a:cs typeface="Arial" panose="020B0604020202020204" pitchFamily="34" charset="0"/>
              </a:rPr>
              <a:t>Individuare le persone potenzialmente esposte</a:t>
            </a:r>
          </a:p>
          <a:p>
            <a:pPr marL="285750" indent="-285750">
              <a:lnSpc>
                <a:spcPct val="150000"/>
              </a:lnSpc>
              <a:buFont typeface="Arial" panose="020B0604020202020204" pitchFamily="34" charset="0"/>
              <a:buChar char="•"/>
            </a:pPr>
            <a:r>
              <a:rPr lang="it-IT" b="1" dirty="0">
                <a:solidFill>
                  <a:prstClr val="white"/>
                </a:solidFill>
                <a:latin typeface="Gill Sans MT" pitchFamily="34" charset="0"/>
                <a:cs typeface="Arial" panose="020B0604020202020204" pitchFamily="34" charset="0"/>
              </a:rPr>
              <a:t>Valutare i rischi</a:t>
            </a:r>
          </a:p>
          <a:p>
            <a:pPr marL="285750" indent="-285750">
              <a:lnSpc>
                <a:spcPct val="150000"/>
              </a:lnSpc>
              <a:buFont typeface="Arial" panose="020B0604020202020204" pitchFamily="34" charset="0"/>
              <a:buChar char="•"/>
            </a:pPr>
            <a:r>
              <a:rPr lang="it-IT" b="1" dirty="0">
                <a:solidFill>
                  <a:prstClr val="white"/>
                </a:solidFill>
                <a:latin typeface="Gill Sans MT" pitchFamily="34" charset="0"/>
                <a:cs typeface="Arial" panose="020B0604020202020204" pitchFamily="34" charset="0"/>
              </a:rPr>
              <a:t>Individuare i possibili effetti sulle persone</a:t>
            </a:r>
          </a:p>
          <a:p>
            <a:pPr marL="285750" indent="-285750">
              <a:lnSpc>
                <a:spcPct val="150000"/>
              </a:lnSpc>
              <a:buFont typeface="Arial" panose="020B0604020202020204" pitchFamily="34" charset="0"/>
              <a:buChar char="•"/>
            </a:pPr>
            <a:r>
              <a:rPr lang="it-IT" b="1" dirty="0">
                <a:solidFill>
                  <a:prstClr val="white"/>
                </a:solidFill>
                <a:latin typeface="Gill Sans MT" pitchFamily="34" charset="0"/>
                <a:cs typeface="Arial" panose="020B0604020202020204" pitchFamily="34" charset="0"/>
              </a:rPr>
              <a:t>Individuare soluzioni per eliminare o ridurre i rischi              a un livello accettabile (misure prevenzione </a:t>
            </a:r>
            <a:r>
              <a:rPr lang="it-IT" b="1">
                <a:solidFill>
                  <a:prstClr val="white"/>
                </a:solidFill>
                <a:latin typeface="Gill Sans MT" pitchFamily="34" charset="0"/>
                <a:cs typeface="Arial" panose="020B0604020202020204" pitchFamily="34" charset="0"/>
              </a:rPr>
              <a:t>e protezione)</a:t>
            </a:r>
            <a:endParaRPr lang="it-IT" b="1" dirty="0">
              <a:solidFill>
                <a:prstClr val="white"/>
              </a:solidFill>
              <a:latin typeface="Gill Sans MT" pitchFamily="34" charset="0"/>
              <a:cs typeface="Arial" panose="020B0604020202020204" pitchFamily="34" charset="0"/>
            </a:endParaRPr>
          </a:p>
        </p:txBody>
      </p:sp>
    </p:spTree>
    <p:extLst>
      <p:ext uri="{BB962C8B-B14F-4D97-AF65-F5344CB8AC3E}">
        <p14:creationId xmlns:p14="http://schemas.microsoft.com/office/powerpoint/2010/main" val="385259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11315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1763688" y="275596"/>
            <a:ext cx="5616624" cy="584775"/>
          </a:xfrm>
          <a:prstGeom prst="rect">
            <a:avLst/>
          </a:prstGeom>
          <a:noFill/>
        </p:spPr>
        <p:txBody>
          <a:bodyPr wrap="square" rtlCol="0">
            <a:spAutoFit/>
          </a:bodyPr>
          <a:lstStyle/>
          <a:p>
            <a:pPr algn="ctr"/>
            <a:r>
              <a:rPr lang="it-IT" sz="3200" b="1" dirty="0">
                <a:solidFill>
                  <a:schemeClr val="bg1"/>
                </a:solidFill>
                <a:latin typeface="Gill Sans MT" pitchFamily="34" charset="0"/>
              </a:rPr>
              <a:t>TUTELA DELL’AMBIENTE</a:t>
            </a:r>
          </a:p>
        </p:txBody>
      </p:sp>
      <p:sp>
        <p:nvSpPr>
          <p:cNvPr id="13" name="Rettangolo con angoli arrotondati 12">
            <a:extLst>
              <a:ext uri="{FF2B5EF4-FFF2-40B4-BE49-F238E27FC236}">
                <a16:creationId xmlns:a16="http://schemas.microsoft.com/office/drawing/2014/main" id="{C3FBA80E-EB11-4675-AF7C-E0D985517882}"/>
              </a:ext>
            </a:extLst>
          </p:cNvPr>
          <p:cNvSpPr/>
          <p:nvPr/>
        </p:nvSpPr>
        <p:spPr>
          <a:xfrm>
            <a:off x="1595645" y="1545956"/>
            <a:ext cx="1872208" cy="105597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Gill Sans MT" panose="020B0502020104020203" pitchFamily="34" charset="0"/>
              </a:rPr>
              <a:t>SICUREZZA</a:t>
            </a:r>
          </a:p>
          <a:p>
            <a:pPr algn="ctr"/>
            <a:r>
              <a:rPr lang="it-IT" sz="1400" b="1" dirty="0">
                <a:solidFill>
                  <a:schemeClr val="bg1"/>
                </a:solidFill>
                <a:latin typeface="Gill Sans MT" panose="020B0502020104020203" pitchFamily="34" charset="0"/>
              </a:rPr>
              <a:t> = </a:t>
            </a:r>
          </a:p>
          <a:p>
            <a:pPr algn="ctr"/>
            <a:r>
              <a:rPr lang="it-IT" sz="1400" b="1" dirty="0">
                <a:solidFill>
                  <a:schemeClr val="bg1"/>
                </a:solidFill>
                <a:latin typeface="Gill Sans MT" panose="020B0502020104020203" pitchFamily="34" charset="0"/>
              </a:rPr>
              <a:t>NO INFORTUNI</a:t>
            </a:r>
            <a:endParaRPr lang="it-IT" sz="1400" dirty="0">
              <a:solidFill>
                <a:schemeClr val="bg1"/>
              </a:solidFill>
              <a:latin typeface="Gill Sans MT" panose="020B0502020104020203" pitchFamily="34" charset="0"/>
            </a:endParaRPr>
          </a:p>
        </p:txBody>
      </p:sp>
      <p:sp>
        <p:nvSpPr>
          <p:cNvPr id="14" name="Rettangolo con angoli arrotondati 13">
            <a:extLst>
              <a:ext uri="{FF2B5EF4-FFF2-40B4-BE49-F238E27FC236}">
                <a16:creationId xmlns:a16="http://schemas.microsoft.com/office/drawing/2014/main" id="{004EDF11-0898-4E80-9AE9-C64B8298E79C}"/>
              </a:ext>
            </a:extLst>
          </p:cNvPr>
          <p:cNvSpPr/>
          <p:nvPr/>
        </p:nvSpPr>
        <p:spPr>
          <a:xfrm>
            <a:off x="179512" y="3075806"/>
            <a:ext cx="1982339" cy="105597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Gill Sans MT" panose="020B0502020104020203" pitchFamily="34" charset="0"/>
              </a:rPr>
              <a:t>SALUTE</a:t>
            </a:r>
          </a:p>
          <a:p>
            <a:pPr algn="ctr"/>
            <a:r>
              <a:rPr lang="it-IT" sz="1400" b="1" dirty="0">
                <a:solidFill>
                  <a:schemeClr val="bg1"/>
                </a:solidFill>
                <a:latin typeface="Gill Sans MT" panose="020B0502020104020203" pitchFamily="34" charset="0"/>
              </a:rPr>
              <a:t> = </a:t>
            </a:r>
          </a:p>
          <a:p>
            <a:pPr algn="ctr"/>
            <a:r>
              <a:rPr lang="it-IT" sz="1400" b="1" dirty="0">
                <a:solidFill>
                  <a:schemeClr val="bg1"/>
                </a:solidFill>
                <a:latin typeface="Gill Sans MT" panose="020B0502020104020203" pitchFamily="34" charset="0"/>
              </a:rPr>
              <a:t>NO MALATTIA PROFESSIONALE</a:t>
            </a:r>
            <a:endParaRPr lang="it-IT" sz="1400" dirty="0">
              <a:solidFill>
                <a:schemeClr val="bg1"/>
              </a:solidFill>
              <a:latin typeface="Gill Sans MT" panose="020B0502020104020203" pitchFamily="34" charset="0"/>
            </a:endParaRPr>
          </a:p>
        </p:txBody>
      </p:sp>
      <p:sp>
        <p:nvSpPr>
          <p:cNvPr id="15" name="Rettangolo con angoli arrotondati 14">
            <a:extLst>
              <a:ext uri="{FF2B5EF4-FFF2-40B4-BE49-F238E27FC236}">
                <a16:creationId xmlns:a16="http://schemas.microsoft.com/office/drawing/2014/main" id="{A563606F-3988-4C09-914E-B44F02836731}"/>
              </a:ext>
            </a:extLst>
          </p:cNvPr>
          <p:cNvSpPr/>
          <p:nvPr/>
        </p:nvSpPr>
        <p:spPr>
          <a:xfrm>
            <a:off x="2915816" y="3075806"/>
            <a:ext cx="2088232" cy="13403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latin typeface="Gill Sans MT" panose="020B0502020104020203" pitchFamily="34" charset="0"/>
              </a:rPr>
              <a:t>AMBIENTE</a:t>
            </a:r>
          </a:p>
          <a:p>
            <a:pPr algn="ctr"/>
            <a:r>
              <a:rPr lang="it-IT" sz="1400" b="1" dirty="0">
                <a:solidFill>
                  <a:schemeClr val="bg1"/>
                </a:solidFill>
                <a:latin typeface="Gill Sans MT" panose="020B0502020104020203" pitchFamily="34" charset="0"/>
              </a:rPr>
              <a:t> = </a:t>
            </a:r>
          </a:p>
          <a:p>
            <a:pPr algn="ctr"/>
            <a:r>
              <a:rPr lang="it-IT" sz="1400" b="1" dirty="0">
                <a:solidFill>
                  <a:schemeClr val="bg1"/>
                </a:solidFill>
                <a:latin typeface="Gill Sans MT" panose="020B0502020104020203" pitchFamily="34" charset="0"/>
              </a:rPr>
              <a:t>RIDUZIONE INQUINAMENTO,</a:t>
            </a:r>
          </a:p>
          <a:p>
            <a:pPr algn="ctr"/>
            <a:r>
              <a:rPr lang="it-IT" sz="1400" b="1" dirty="0">
                <a:solidFill>
                  <a:schemeClr val="bg1"/>
                </a:solidFill>
                <a:latin typeface="Gill Sans MT" panose="020B0502020104020203" pitchFamily="34" charset="0"/>
              </a:rPr>
              <a:t>SVILUPPO SOSTENIBILE</a:t>
            </a:r>
            <a:endParaRPr lang="it-IT" sz="1400" dirty="0">
              <a:solidFill>
                <a:schemeClr val="bg1"/>
              </a:solidFill>
              <a:latin typeface="Gill Sans MT" panose="020B0502020104020203" pitchFamily="34" charset="0"/>
            </a:endParaRPr>
          </a:p>
        </p:txBody>
      </p:sp>
      <p:sp>
        <p:nvSpPr>
          <p:cNvPr id="7" name="Freccia circolare a sinistra 6">
            <a:extLst>
              <a:ext uri="{FF2B5EF4-FFF2-40B4-BE49-F238E27FC236}">
                <a16:creationId xmlns:a16="http://schemas.microsoft.com/office/drawing/2014/main" id="{6354349B-F737-4E22-9350-C9D9CB19A714}"/>
              </a:ext>
            </a:extLst>
          </p:cNvPr>
          <p:cNvSpPr/>
          <p:nvPr/>
        </p:nvSpPr>
        <p:spPr>
          <a:xfrm rot="6416295">
            <a:off x="2108128" y="4029487"/>
            <a:ext cx="648072" cy="12002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in giù 7">
            <a:extLst>
              <a:ext uri="{FF2B5EF4-FFF2-40B4-BE49-F238E27FC236}">
                <a16:creationId xmlns:a16="http://schemas.microsoft.com/office/drawing/2014/main" id="{95057C79-2819-4065-AD1B-25DB1A964C68}"/>
              </a:ext>
            </a:extLst>
          </p:cNvPr>
          <p:cNvSpPr/>
          <p:nvPr/>
        </p:nvSpPr>
        <p:spPr>
          <a:xfrm rot="18547392">
            <a:off x="325996" y="2082176"/>
            <a:ext cx="1166210"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giù 15">
            <a:extLst>
              <a:ext uri="{FF2B5EF4-FFF2-40B4-BE49-F238E27FC236}">
                <a16:creationId xmlns:a16="http://schemas.microsoft.com/office/drawing/2014/main" id="{BEE1E674-9024-4A1A-BF5B-030959FF1677}"/>
              </a:ext>
            </a:extLst>
          </p:cNvPr>
          <p:cNvSpPr/>
          <p:nvPr/>
        </p:nvSpPr>
        <p:spPr>
          <a:xfrm rot="2984154">
            <a:off x="3654974" y="199330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8" name="Immagine 17" descr="Immagine che contiene pianta, esterni, albero, verde&#10;&#10;Descrizione generata automaticamente">
            <a:extLst>
              <a:ext uri="{FF2B5EF4-FFF2-40B4-BE49-F238E27FC236}">
                <a16:creationId xmlns:a16="http://schemas.microsoft.com/office/drawing/2014/main" id="{BFA21342-6E5A-4DA5-92DB-826378C10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775" y="1623238"/>
            <a:ext cx="3823424" cy="2870051"/>
          </a:xfrm>
          <a:prstGeom prst="rect">
            <a:avLst/>
          </a:prstGeom>
        </p:spPr>
      </p:pic>
    </p:spTree>
    <p:extLst>
      <p:ext uri="{BB962C8B-B14F-4D97-AF65-F5344CB8AC3E}">
        <p14:creationId xmlns:p14="http://schemas.microsoft.com/office/powerpoint/2010/main" val="89314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a:extLst>
              <a:ext uri="{FF2B5EF4-FFF2-40B4-BE49-F238E27FC236}">
                <a16:creationId xmlns:a16="http://schemas.microsoft.com/office/drawing/2014/main" id="{68F290BF-420F-4C0B-A661-3EDFDB4861FD}"/>
              </a:ext>
            </a:extLst>
          </p:cNvPr>
          <p:cNvPicPr>
            <a:picLocks noChangeAspect="1"/>
          </p:cNvPicPr>
          <p:nvPr/>
        </p:nvPicPr>
        <p:blipFill>
          <a:blip r:embed="rId3">
            <a:alphaModFix amt="46000"/>
            <a:duotone>
              <a:schemeClr val="accent1">
                <a:shade val="45000"/>
                <a:satMod val="135000"/>
              </a:schemeClr>
              <a:prstClr val="white"/>
            </a:duotone>
          </a:blip>
          <a:stretch>
            <a:fillRect/>
          </a:stretch>
        </p:blipFill>
        <p:spPr>
          <a:xfrm>
            <a:off x="2195736" y="483518"/>
            <a:ext cx="6948263" cy="4307974"/>
          </a:xfrm>
          <a:prstGeom prst="rect">
            <a:avLst/>
          </a:prstGeom>
        </p:spPr>
      </p:pic>
      <p:sp>
        <p:nvSpPr>
          <p:cNvPr id="6" name="Rettangolo 5"/>
          <p:cNvSpPr/>
          <p:nvPr/>
        </p:nvSpPr>
        <p:spPr>
          <a:xfrm>
            <a:off x="0" y="-20538"/>
            <a:ext cx="2195736"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732E5762-A7E9-4138-82FA-C6C120D7C145}"/>
              </a:ext>
            </a:extLst>
          </p:cNvPr>
          <p:cNvSpPr txBox="1"/>
          <p:nvPr/>
        </p:nvSpPr>
        <p:spPr>
          <a:xfrm>
            <a:off x="-1488" y="1851670"/>
            <a:ext cx="2339752" cy="1200329"/>
          </a:xfrm>
          <a:prstGeom prst="rect">
            <a:avLst/>
          </a:prstGeom>
          <a:noFill/>
        </p:spPr>
        <p:txBody>
          <a:bodyPr wrap="square" rtlCol="0">
            <a:spAutoFit/>
          </a:bodyPr>
          <a:lstStyle/>
          <a:p>
            <a:r>
              <a:rPr lang="it-IT" b="1" dirty="0">
                <a:solidFill>
                  <a:schemeClr val="bg1"/>
                </a:solidFill>
                <a:latin typeface="Gill Sans MT" pitchFamily="34" charset="0"/>
              </a:rPr>
              <a:t>L’EVOLUZIONE DELLA NORMATIVA AMBIENTALE</a:t>
            </a:r>
          </a:p>
        </p:txBody>
      </p:sp>
      <p:sp>
        <p:nvSpPr>
          <p:cNvPr id="37" name="Rettangolo 36">
            <a:extLst>
              <a:ext uri="{FF2B5EF4-FFF2-40B4-BE49-F238E27FC236}">
                <a16:creationId xmlns:a16="http://schemas.microsoft.com/office/drawing/2014/main" id="{37177D48-2002-4485-9CB5-D5C8F149DD6F}"/>
              </a:ext>
            </a:extLst>
          </p:cNvPr>
          <p:cNvSpPr/>
          <p:nvPr/>
        </p:nvSpPr>
        <p:spPr>
          <a:xfrm>
            <a:off x="3870119" y="483518"/>
            <a:ext cx="5273880" cy="4708981"/>
          </a:xfrm>
          <a:prstGeom prst="rect">
            <a:avLst/>
          </a:prstGeom>
          <a:solidFill>
            <a:schemeClr val="accent1">
              <a:lumMod val="50000"/>
              <a:alpha val="50000"/>
            </a:schemeClr>
          </a:solidFill>
        </p:spPr>
        <p:txBody>
          <a:bodyPr wrap="square" rtlCol="0">
            <a:spAutoFit/>
          </a:bodyPr>
          <a:lstStyle/>
          <a:p>
            <a:pPr marL="285750" indent="-285750">
              <a:spcAft>
                <a:spcPts val="600"/>
              </a:spcAft>
              <a:buFont typeface="Arial" panose="020B0604020202020204" pitchFamily="34" charset="0"/>
              <a:buChar char="•"/>
            </a:pPr>
            <a:r>
              <a:rPr lang="it-IT" sz="2000" b="1" dirty="0">
                <a:solidFill>
                  <a:prstClr val="white"/>
                </a:solidFill>
                <a:latin typeface="Gill Sans MT" pitchFamily="34" charset="0"/>
                <a:cs typeface="Arial" panose="020B0604020202020204" pitchFamily="34" charset="0"/>
              </a:rPr>
              <a:t>Fino al </a:t>
            </a:r>
            <a:r>
              <a:rPr lang="it-IT" sz="2000" b="1" dirty="0">
                <a:solidFill>
                  <a:prstClr val="white"/>
                </a:solidFill>
                <a:latin typeface="Arial" panose="020B0604020202020204" pitchFamily="34" charset="0"/>
                <a:cs typeface="Arial" panose="020B0604020202020204" pitchFamily="34" charset="0"/>
              </a:rPr>
              <a:t>1986</a:t>
            </a:r>
            <a:r>
              <a:rPr lang="it-IT" sz="2000" b="1" dirty="0">
                <a:solidFill>
                  <a:prstClr val="white"/>
                </a:solidFill>
                <a:latin typeface="Gill Sans MT" pitchFamily="34" charset="0"/>
                <a:cs typeface="Arial" panose="020B0604020202020204" pitchFamily="34" charset="0"/>
              </a:rPr>
              <a:t>: discipline generali (es. TU Leggi sanitarie) e speciali (es. tutela bellezze naturali)</a:t>
            </a:r>
          </a:p>
          <a:p>
            <a:pPr>
              <a:spcAft>
                <a:spcPts val="600"/>
              </a:spcAft>
            </a:pPr>
            <a:endParaRPr lang="it-IT" sz="2000" b="1" dirty="0">
              <a:solidFill>
                <a:prstClr val="white"/>
              </a:solidFill>
              <a:latin typeface="Gill Sans MT" pitchFamily="34" charset="0"/>
              <a:cs typeface="Arial" panose="020B0604020202020204" pitchFamily="34" charset="0"/>
            </a:endParaRPr>
          </a:p>
          <a:p>
            <a:pPr marL="342900" indent="-342900">
              <a:spcAft>
                <a:spcPts val="600"/>
              </a:spcAft>
              <a:buFont typeface="Arial" pitchFamily="34" charset="0"/>
              <a:buChar char="•"/>
            </a:pPr>
            <a:r>
              <a:rPr lang="it-IT" sz="2000" b="1" dirty="0">
                <a:solidFill>
                  <a:prstClr val="white"/>
                </a:solidFill>
                <a:latin typeface="Gill Sans MT" pitchFamily="34" charset="0"/>
                <a:cs typeface="Arial" panose="020B0604020202020204" pitchFamily="34" charset="0"/>
              </a:rPr>
              <a:t>Legge </a:t>
            </a:r>
            <a:r>
              <a:rPr lang="it-IT" sz="2000" b="1" dirty="0">
                <a:solidFill>
                  <a:prstClr val="white"/>
                </a:solidFill>
                <a:latin typeface="Arial" panose="020B0604020202020204" pitchFamily="34" charset="0"/>
                <a:cs typeface="Arial" panose="020B0604020202020204" pitchFamily="34" charset="0"/>
              </a:rPr>
              <a:t>349/1986</a:t>
            </a:r>
            <a:r>
              <a:rPr lang="it-IT" sz="2000" b="1" dirty="0">
                <a:solidFill>
                  <a:prstClr val="white"/>
                </a:solidFill>
                <a:latin typeface="Gill Sans MT" pitchFamily="34" charset="0"/>
                <a:cs typeface="Arial" panose="020B0604020202020204" pitchFamily="34" charset="0"/>
              </a:rPr>
              <a:t> istituzione  </a:t>
            </a:r>
            <a:br>
              <a:rPr lang="it-IT" sz="2000" b="1" dirty="0">
                <a:solidFill>
                  <a:prstClr val="white"/>
                </a:solidFill>
                <a:latin typeface="Gill Sans MT" pitchFamily="34" charset="0"/>
                <a:cs typeface="Arial" panose="020B0604020202020204" pitchFamily="34" charset="0"/>
              </a:rPr>
            </a:br>
            <a:r>
              <a:rPr lang="it-IT" sz="2000" b="1" dirty="0">
                <a:solidFill>
                  <a:prstClr val="white"/>
                </a:solidFill>
                <a:latin typeface="Gill Sans MT" pitchFamily="34" charset="0"/>
                <a:cs typeface="Arial" panose="020B0604020202020204" pitchFamily="34" charset="0"/>
              </a:rPr>
              <a:t>Ministero dell’Ambiente</a:t>
            </a:r>
          </a:p>
          <a:p>
            <a:pPr marL="342900" indent="-342900">
              <a:spcAft>
                <a:spcPts val="600"/>
              </a:spcAft>
              <a:buFont typeface="Arial" pitchFamily="34" charset="0"/>
              <a:buChar char="•"/>
            </a:pPr>
            <a:endParaRPr lang="it-IT" sz="2000" b="1" dirty="0">
              <a:solidFill>
                <a:prstClr val="white"/>
              </a:solidFill>
              <a:latin typeface="Gill Sans MT" pitchFamily="34" charset="0"/>
              <a:cs typeface="Arial" panose="020B0604020202020204" pitchFamily="34" charset="0"/>
            </a:endParaRPr>
          </a:p>
          <a:p>
            <a:pPr marL="342900" indent="-342900">
              <a:spcAft>
                <a:spcPts val="600"/>
              </a:spcAft>
              <a:buFont typeface="Arial" pitchFamily="34" charset="0"/>
              <a:buChar char="•"/>
            </a:pPr>
            <a:r>
              <a:rPr lang="it-IT" sz="2000" b="1" dirty="0">
                <a:solidFill>
                  <a:prstClr val="white"/>
                </a:solidFill>
                <a:latin typeface="Arial" panose="020B0604020202020204" pitchFamily="34" charset="0"/>
                <a:cs typeface="Arial" panose="020B0604020202020204" pitchFamily="34" charset="0"/>
              </a:rPr>
              <a:t>1987 – 2005</a:t>
            </a:r>
            <a:r>
              <a:rPr lang="it-IT" sz="2000" b="1" dirty="0">
                <a:solidFill>
                  <a:prstClr val="white"/>
                </a:solidFill>
                <a:latin typeface="Gill Sans MT" pitchFamily="34" charset="0"/>
                <a:cs typeface="Arial" panose="020B0604020202020204" pitchFamily="34" charset="0"/>
              </a:rPr>
              <a:t>: Testi unici </a:t>
            </a:r>
            <a:r>
              <a:rPr lang="it-IT" sz="2000" b="1" dirty="0" err="1">
                <a:solidFill>
                  <a:prstClr val="white"/>
                </a:solidFill>
                <a:latin typeface="Gill Sans MT" pitchFamily="34" charset="0"/>
                <a:cs typeface="Arial" panose="020B0604020202020204" pitchFamily="34" charset="0"/>
              </a:rPr>
              <a:t>monosettoriali</a:t>
            </a:r>
            <a:r>
              <a:rPr lang="it-IT" sz="2000" b="1" dirty="0">
                <a:solidFill>
                  <a:prstClr val="white"/>
                </a:solidFill>
                <a:latin typeface="Gill Sans MT" pitchFamily="34" charset="0"/>
                <a:cs typeface="Arial" panose="020B0604020202020204" pitchFamily="34" charset="0"/>
              </a:rPr>
              <a:t> (Acque, Emissioni Atm, Rifiuti)</a:t>
            </a:r>
          </a:p>
          <a:p>
            <a:pPr marL="342900" indent="-342900">
              <a:spcAft>
                <a:spcPts val="600"/>
              </a:spcAft>
              <a:buFont typeface="Arial" pitchFamily="34" charset="0"/>
              <a:buChar char="•"/>
            </a:pPr>
            <a:endParaRPr lang="it-IT" sz="2000" b="1" dirty="0">
              <a:solidFill>
                <a:prstClr val="white"/>
              </a:solidFill>
              <a:latin typeface="Gill Sans MT" pitchFamily="34" charset="0"/>
              <a:cs typeface="Arial" panose="020B0604020202020204" pitchFamily="34" charset="0"/>
            </a:endParaRPr>
          </a:p>
          <a:p>
            <a:pPr marL="342900" indent="-342900">
              <a:spcAft>
                <a:spcPts val="600"/>
              </a:spcAft>
              <a:buFont typeface="Arial" pitchFamily="34" charset="0"/>
              <a:buChar char="•"/>
            </a:pPr>
            <a:r>
              <a:rPr lang="it-IT" sz="2000" b="1" dirty="0">
                <a:solidFill>
                  <a:prstClr val="white"/>
                </a:solidFill>
                <a:latin typeface="Gill Sans MT" pitchFamily="34" charset="0"/>
                <a:cs typeface="Arial" panose="020B0604020202020204" pitchFamily="34" charset="0"/>
              </a:rPr>
              <a:t>2006: </a:t>
            </a:r>
            <a:r>
              <a:rPr lang="it-IT" sz="2000" b="1" dirty="0" err="1">
                <a:solidFill>
                  <a:prstClr val="white"/>
                </a:solidFill>
                <a:latin typeface="Gill Sans MT" pitchFamily="34" charset="0"/>
                <a:cs typeface="Arial" panose="020B0604020202020204" pitchFamily="34" charset="0"/>
              </a:rPr>
              <a:t>D.Lgs.</a:t>
            </a:r>
            <a:r>
              <a:rPr lang="it-IT" sz="2000" b="1" dirty="0">
                <a:solidFill>
                  <a:prstClr val="white"/>
                </a:solidFill>
                <a:latin typeface="Gill Sans MT" pitchFamily="34" charset="0"/>
                <a:cs typeface="Arial" panose="020B0604020202020204" pitchFamily="34" charset="0"/>
              </a:rPr>
              <a:t> </a:t>
            </a:r>
            <a:r>
              <a:rPr lang="it-IT" sz="2000" b="1" dirty="0">
                <a:solidFill>
                  <a:prstClr val="white"/>
                </a:solidFill>
                <a:latin typeface="Arial" panose="020B0604020202020204" pitchFamily="34" charset="0"/>
                <a:cs typeface="Arial" panose="020B0604020202020204" pitchFamily="34" charset="0"/>
              </a:rPr>
              <a:t>152/2006 (Testo Unico Ambiente - TUA)</a:t>
            </a:r>
          </a:p>
          <a:p>
            <a:pPr marL="342900" indent="-342900">
              <a:spcAft>
                <a:spcPts val="600"/>
              </a:spcAft>
              <a:buFont typeface="Arial" pitchFamily="34" charset="0"/>
              <a:buChar char="•"/>
            </a:pPr>
            <a:endParaRPr lang="it-IT"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93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267744"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A5C44CCD-758C-47A4-8E05-6138FCB88FB1}"/>
              </a:ext>
            </a:extLst>
          </p:cNvPr>
          <p:cNvSpPr txBox="1"/>
          <p:nvPr/>
        </p:nvSpPr>
        <p:spPr>
          <a:xfrm>
            <a:off x="-1488" y="1936452"/>
            <a:ext cx="2339752" cy="923330"/>
          </a:xfrm>
          <a:prstGeom prst="rect">
            <a:avLst/>
          </a:prstGeom>
          <a:noFill/>
        </p:spPr>
        <p:txBody>
          <a:bodyPr wrap="square" rtlCol="0">
            <a:spAutoFit/>
          </a:bodyPr>
          <a:lstStyle/>
          <a:p>
            <a:r>
              <a:rPr lang="it-IT" b="1" dirty="0">
                <a:solidFill>
                  <a:schemeClr val="bg1"/>
                </a:solidFill>
                <a:latin typeface="Gill Sans MT" pitchFamily="34" charset="0"/>
              </a:rPr>
              <a:t>IL TU AMBIENTALE (TUA)</a:t>
            </a:r>
          </a:p>
        </p:txBody>
      </p:sp>
      <p:sp>
        <p:nvSpPr>
          <p:cNvPr id="2" name="Rettangolo 1">
            <a:extLst>
              <a:ext uri="{FF2B5EF4-FFF2-40B4-BE49-F238E27FC236}">
                <a16:creationId xmlns:a16="http://schemas.microsoft.com/office/drawing/2014/main" id="{04681B22-3F94-4CEE-A76B-85FB1AC6B601}"/>
              </a:ext>
            </a:extLst>
          </p:cNvPr>
          <p:cNvSpPr/>
          <p:nvPr/>
        </p:nvSpPr>
        <p:spPr>
          <a:xfrm>
            <a:off x="2338264" y="339502"/>
            <a:ext cx="6698232" cy="4320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latin typeface="Gill Sans MT" panose="020B0502020104020203" pitchFamily="34" charset="0"/>
              </a:rPr>
              <a:t>Codice Ambientale (D. Lgs. </a:t>
            </a:r>
            <a:r>
              <a:rPr lang="it-IT" b="1" dirty="0">
                <a:solidFill>
                  <a:schemeClr val="bg1"/>
                </a:solidFill>
                <a:latin typeface="Arial" panose="020B0604020202020204" pitchFamily="34" charset="0"/>
                <a:cs typeface="Arial" panose="020B0604020202020204" pitchFamily="34" charset="0"/>
              </a:rPr>
              <a:t>152/2006</a:t>
            </a:r>
            <a:r>
              <a:rPr lang="it-IT" b="1" dirty="0">
                <a:solidFill>
                  <a:schemeClr val="bg1"/>
                </a:solidFill>
                <a:latin typeface="Gill Sans MT" panose="020B0502020104020203" pitchFamily="34" charset="0"/>
              </a:rPr>
              <a:t>)</a:t>
            </a:r>
          </a:p>
        </p:txBody>
      </p:sp>
      <p:sp>
        <p:nvSpPr>
          <p:cNvPr id="8" name="Rettangolo 7">
            <a:extLst>
              <a:ext uri="{FF2B5EF4-FFF2-40B4-BE49-F238E27FC236}">
                <a16:creationId xmlns:a16="http://schemas.microsoft.com/office/drawing/2014/main" id="{139ACA30-ACC0-432F-B91F-E02630BCE171}"/>
              </a:ext>
            </a:extLst>
          </p:cNvPr>
          <p:cNvSpPr/>
          <p:nvPr/>
        </p:nvSpPr>
        <p:spPr>
          <a:xfrm>
            <a:off x="3930824" y="843558"/>
            <a:ext cx="5105672" cy="4320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chemeClr val="bg1"/>
                </a:solidFill>
                <a:latin typeface="Gill Sans MT" panose="020B0502020104020203" pitchFamily="34" charset="0"/>
              </a:rPr>
              <a:t>Argomento</a:t>
            </a:r>
          </a:p>
        </p:txBody>
      </p:sp>
      <p:sp>
        <p:nvSpPr>
          <p:cNvPr id="9" name="Rettangolo 8">
            <a:extLst>
              <a:ext uri="{FF2B5EF4-FFF2-40B4-BE49-F238E27FC236}">
                <a16:creationId xmlns:a16="http://schemas.microsoft.com/office/drawing/2014/main" id="{7AD87292-473C-417D-9E11-CE999222ED94}"/>
              </a:ext>
            </a:extLst>
          </p:cNvPr>
          <p:cNvSpPr/>
          <p:nvPr/>
        </p:nvSpPr>
        <p:spPr>
          <a:xfrm>
            <a:off x="2338264" y="843558"/>
            <a:ext cx="1513656" cy="4320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chemeClr val="bg1"/>
                </a:solidFill>
                <a:latin typeface="Gill Sans MT" panose="020B0502020104020203" pitchFamily="34" charset="0"/>
              </a:rPr>
              <a:t>Parte</a:t>
            </a:r>
          </a:p>
        </p:txBody>
      </p:sp>
      <p:sp>
        <p:nvSpPr>
          <p:cNvPr id="10" name="Rettangolo 9">
            <a:extLst>
              <a:ext uri="{FF2B5EF4-FFF2-40B4-BE49-F238E27FC236}">
                <a16:creationId xmlns:a16="http://schemas.microsoft.com/office/drawing/2014/main" id="{0403D1B0-E284-4BD3-890B-416640A853B5}"/>
              </a:ext>
            </a:extLst>
          </p:cNvPr>
          <p:cNvSpPr/>
          <p:nvPr/>
        </p:nvSpPr>
        <p:spPr>
          <a:xfrm>
            <a:off x="3923928" y="1347614"/>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Principi generali</a:t>
            </a:r>
          </a:p>
        </p:txBody>
      </p:sp>
      <p:sp>
        <p:nvSpPr>
          <p:cNvPr id="11" name="Rettangolo 10">
            <a:extLst>
              <a:ext uri="{FF2B5EF4-FFF2-40B4-BE49-F238E27FC236}">
                <a16:creationId xmlns:a16="http://schemas.microsoft.com/office/drawing/2014/main" id="{AD363D2B-9C2A-4676-84A0-F2FE9775C425}"/>
              </a:ext>
            </a:extLst>
          </p:cNvPr>
          <p:cNvSpPr/>
          <p:nvPr/>
        </p:nvSpPr>
        <p:spPr>
          <a:xfrm>
            <a:off x="3923928" y="1851670"/>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Valutazione ambientale strategica (</a:t>
            </a:r>
            <a:r>
              <a:rPr lang="it-IT" sz="1400" b="1" dirty="0">
                <a:solidFill>
                  <a:srgbClr val="002060"/>
                </a:solidFill>
                <a:latin typeface="Gill Sans MT" panose="020B0502020104020203" pitchFamily="34" charset="0"/>
              </a:rPr>
              <a:t>VAS</a:t>
            </a:r>
            <a:r>
              <a:rPr lang="it-IT" sz="1400" dirty="0">
                <a:solidFill>
                  <a:srgbClr val="002060"/>
                </a:solidFill>
                <a:latin typeface="Gill Sans MT" panose="020B0502020104020203" pitchFamily="34" charset="0"/>
              </a:rPr>
              <a:t>), valutazione d’impatto ambientale (</a:t>
            </a:r>
            <a:r>
              <a:rPr lang="it-IT" sz="1400" b="1" dirty="0">
                <a:solidFill>
                  <a:srgbClr val="002060"/>
                </a:solidFill>
                <a:latin typeface="Gill Sans MT" panose="020B0502020104020203" pitchFamily="34" charset="0"/>
              </a:rPr>
              <a:t>VIA</a:t>
            </a:r>
            <a:r>
              <a:rPr lang="it-IT" sz="1400" dirty="0">
                <a:solidFill>
                  <a:srgbClr val="002060"/>
                </a:solidFill>
                <a:latin typeface="Gill Sans MT" panose="020B0502020104020203" pitchFamily="34" charset="0"/>
              </a:rPr>
              <a:t>), autorizzazione ambientale integrata (</a:t>
            </a:r>
            <a:r>
              <a:rPr lang="it-IT" sz="1400" b="1" dirty="0">
                <a:solidFill>
                  <a:srgbClr val="002060"/>
                </a:solidFill>
                <a:latin typeface="Gill Sans MT" panose="020B0502020104020203" pitchFamily="34" charset="0"/>
              </a:rPr>
              <a:t>AIA</a:t>
            </a:r>
            <a:r>
              <a:rPr lang="it-IT" sz="1400" dirty="0">
                <a:solidFill>
                  <a:srgbClr val="002060"/>
                </a:solidFill>
                <a:latin typeface="Gill Sans MT" panose="020B0502020104020203" pitchFamily="34" charset="0"/>
              </a:rPr>
              <a:t>)</a:t>
            </a:r>
          </a:p>
        </p:txBody>
      </p:sp>
      <p:sp>
        <p:nvSpPr>
          <p:cNvPr id="12" name="Rettangolo 11">
            <a:extLst>
              <a:ext uri="{FF2B5EF4-FFF2-40B4-BE49-F238E27FC236}">
                <a16:creationId xmlns:a16="http://schemas.microsoft.com/office/drawing/2014/main" id="{BE8C7475-930C-40B3-9A6C-0BB91E9060B4}"/>
              </a:ext>
            </a:extLst>
          </p:cNvPr>
          <p:cNvSpPr/>
          <p:nvPr/>
        </p:nvSpPr>
        <p:spPr>
          <a:xfrm>
            <a:off x="3923928" y="2355726"/>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Difesa del </a:t>
            </a:r>
            <a:r>
              <a:rPr lang="it-IT" sz="1400" b="1" dirty="0">
                <a:solidFill>
                  <a:srgbClr val="002060"/>
                </a:solidFill>
                <a:latin typeface="Gill Sans MT" panose="020B0502020104020203" pitchFamily="34" charset="0"/>
              </a:rPr>
              <a:t>suolo </a:t>
            </a:r>
            <a:r>
              <a:rPr lang="it-IT" sz="1400" dirty="0">
                <a:solidFill>
                  <a:srgbClr val="002060"/>
                </a:solidFill>
                <a:latin typeface="Gill Sans MT" panose="020B0502020104020203" pitchFamily="34" charset="0"/>
              </a:rPr>
              <a:t>e la lotta alla desertificazione, tutela delle </a:t>
            </a:r>
            <a:r>
              <a:rPr lang="it-IT" sz="1400" b="1" dirty="0">
                <a:solidFill>
                  <a:srgbClr val="002060"/>
                </a:solidFill>
                <a:latin typeface="Gill Sans MT" panose="020B0502020104020203" pitchFamily="34" charset="0"/>
              </a:rPr>
              <a:t>acque</a:t>
            </a:r>
            <a:r>
              <a:rPr lang="it-IT" sz="1400" dirty="0">
                <a:solidFill>
                  <a:srgbClr val="002060"/>
                </a:solidFill>
                <a:latin typeface="Gill Sans MT" panose="020B0502020104020203" pitchFamily="34" charset="0"/>
              </a:rPr>
              <a:t> dall’inquinamento e gestione delle risorse idriche</a:t>
            </a:r>
          </a:p>
        </p:txBody>
      </p:sp>
      <p:sp>
        <p:nvSpPr>
          <p:cNvPr id="13" name="Rettangolo 12">
            <a:extLst>
              <a:ext uri="{FF2B5EF4-FFF2-40B4-BE49-F238E27FC236}">
                <a16:creationId xmlns:a16="http://schemas.microsoft.com/office/drawing/2014/main" id="{6A80C140-BAFC-484D-9F61-20FC7F0724BE}"/>
              </a:ext>
            </a:extLst>
          </p:cNvPr>
          <p:cNvSpPr/>
          <p:nvPr/>
        </p:nvSpPr>
        <p:spPr>
          <a:xfrm>
            <a:off x="3923928" y="2859782"/>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Gestione dei </a:t>
            </a:r>
            <a:r>
              <a:rPr lang="it-IT" sz="1400" b="1" dirty="0">
                <a:solidFill>
                  <a:srgbClr val="002060"/>
                </a:solidFill>
                <a:latin typeface="Gill Sans MT" panose="020B0502020104020203" pitchFamily="34" charset="0"/>
              </a:rPr>
              <a:t>rifiuti</a:t>
            </a:r>
            <a:r>
              <a:rPr lang="it-IT" sz="1400" dirty="0">
                <a:solidFill>
                  <a:srgbClr val="002060"/>
                </a:solidFill>
                <a:latin typeface="Gill Sans MT" panose="020B0502020104020203" pitchFamily="34" charset="0"/>
              </a:rPr>
              <a:t> e la </a:t>
            </a:r>
            <a:r>
              <a:rPr lang="it-IT" sz="1400" b="1" dirty="0">
                <a:solidFill>
                  <a:srgbClr val="002060"/>
                </a:solidFill>
                <a:latin typeface="Gill Sans MT" panose="020B0502020104020203" pitchFamily="34" charset="0"/>
              </a:rPr>
              <a:t>bonifica</a:t>
            </a:r>
            <a:r>
              <a:rPr lang="it-IT" sz="1400" dirty="0">
                <a:solidFill>
                  <a:srgbClr val="002060"/>
                </a:solidFill>
                <a:latin typeface="Gill Sans MT" panose="020B0502020104020203" pitchFamily="34" charset="0"/>
              </a:rPr>
              <a:t> dei siti contaminanti</a:t>
            </a:r>
          </a:p>
        </p:txBody>
      </p:sp>
      <p:sp>
        <p:nvSpPr>
          <p:cNvPr id="14" name="Rettangolo 13">
            <a:extLst>
              <a:ext uri="{FF2B5EF4-FFF2-40B4-BE49-F238E27FC236}">
                <a16:creationId xmlns:a16="http://schemas.microsoft.com/office/drawing/2014/main" id="{9B4DBCA6-31B4-4957-8729-D5E3F712F9E8}"/>
              </a:ext>
            </a:extLst>
          </p:cNvPr>
          <p:cNvSpPr/>
          <p:nvPr/>
        </p:nvSpPr>
        <p:spPr>
          <a:xfrm>
            <a:off x="3923928" y="3363838"/>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Tutela dell’aria e la riduzione delle emissioni in </a:t>
            </a:r>
            <a:r>
              <a:rPr lang="it-IT" sz="1400" b="1" dirty="0">
                <a:solidFill>
                  <a:srgbClr val="002060"/>
                </a:solidFill>
                <a:latin typeface="Gill Sans MT" panose="020B0502020104020203" pitchFamily="34" charset="0"/>
              </a:rPr>
              <a:t>atmosfera</a:t>
            </a:r>
          </a:p>
        </p:txBody>
      </p:sp>
      <p:sp>
        <p:nvSpPr>
          <p:cNvPr id="15" name="Rettangolo 14">
            <a:extLst>
              <a:ext uri="{FF2B5EF4-FFF2-40B4-BE49-F238E27FC236}">
                <a16:creationId xmlns:a16="http://schemas.microsoft.com/office/drawing/2014/main" id="{8A495114-B05F-4497-AD02-5251F977B4B3}"/>
              </a:ext>
            </a:extLst>
          </p:cNvPr>
          <p:cNvSpPr/>
          <p:nvPr/>
        </p:nvSpPr>
        <p:spPr>
          <a:xfrm>
            <a:off x="3923928" y="3867894"/>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Tutela risarcitoria contro i </a:t>
            </a:r>
            <a:r>
              <a:rPr lang="it-IT" sz="1400" b="1" dirty="0">
                <a:solidFill>
                  <a:srgbClr val="002060"/>
                </a:solidFill>
                <a:latin typeface="Gill Sans MT" panose="020B0502020104020203" pitchFamily="34" charset="0"/>
              </a:rPr>
              <a:t>danni all’ambiente</a:t>
            </a:r>
          </a:p>
        </p:txBody>
      </p:sp>
      <p:sp>
        <p:nvSpPr>
          <p:cNvPr id="16" name="Rettangolo 15">
            <a:extLst>
              <a:ext uri="{FF2B5EF4-FFF2-40B4-BE49-F238E27FC236}">
                <a16:creationId xmlns:a16="http://schemas.microsoft.com/office/drawing/2014/main" id="{757DBF36-BB24-43B6-9F2C-66D8E4D811C7}"/>
              </a:ext>
            </a:extLst>
          </p:cNvPr>
          <p:cNvSpPr/>
          <p:nvPr/>
        </p:nvSpPr>
        <p:spPr>
          <a:xfrm>
            <a:off x="3923928" y="4371950"/>
            <a:ext cx="5105672" cy="4320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Disciplina sanzionatoria degli illeciti amministrativi e penali in materia di tutela ambientale</a:t>
            </a:r>
          </a:p>
        </p:txBody>
      </p:sp>
      <p:sp>
        <p:nvSpPr>
          <p:cNvPr id="18" name="Rettangolo 17">
            <a:extLst>
              <a:ext uri="{FF2B5EF4-FFF2-40B4-BE49-F238E27FC236}">
                <a16:creationId xmlns:a16="http://schemas.microsoft.com/office/drawing/2014/main" id="{1AABC06D-6A69-4C74-B6F9-91D7FE195C8B}"/>
              </a:ext>
            </a:extLst>
          </p:cNvPr>
          <p:cNvSpPr/>
          <p:nvPr/>
        </p:nvSpPr>
        <p:spPr>
          <a:xfrm>
            <a:off x="2339752" y="1347614"/>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I</a:t>
            </a:r>
          </a:p>
        </p:txBody>
      </p:sp>
      <p:sp>
        <p:nvSpPr>
          <p:cNvPr id="19" name="Rettangolo 18">
            <a:extLst>
              <a:ext uri="{FF2B5EF4-FFF2-40B4-BE49-F238E27FC236}">
                <a16:creationId xmlns:a16="http://schemas.microsoft.com/office/drawing/2014/main" id="{0D4FC605-5B69-442E-AF08-5BA92C6F4D42}"/>
              </a:ext>
            </a:extLst>
          </p:cNvPr>
          <p:cNvSpPr/>
          <p:nvPr/>
        </p:nvSpPr>
        <p:spPr>
          <a:xfrm>
            <a:off x="2339752" y="1851670"/>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II</a:t>
            </a:r>
          </a:p>
        </p:txBody>
      </p:sp>
      <p:sp>
        <p:nvSpPr>
          <p:cNvPr id="20" name="Rettangolo 19">
            <a:extLst>
              <a:ext uri="{FF2B5EF4-FFF2-40B4-BE49-F238E27FC236}">
                <a16:creationId xmlns:a16="http://schemas.microsoft.com/office/drawing/2014/main" id="{6E1CC9F1-2248-401F-AA2F-FB7BD9F403E7}"/>
              </a:ext>
            </a:extLst>
          </p:cNvPr>
          <p:cNvSpPr/>
          <p:nvPr/>
        </p:nvSpPr>
        <p:spPr>
          <a:xfrm>
            <a:off x="2339752" y="2355726"/>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III</a:t>
            </a:r>
          </a:p>
        </p:txBody>
      </p:sp>
      <p:sp>
        <p:nvSpPr>
          <p:cNvPr id="21" name="Rettangolo 20">
            <a:extLst>
              <a:ext uri="{FF2B5EF4-FFF2-40B4-BE49-F238E27FC236}">
                <a16:creationId xmlns:a16="http://schemas.microsoft.com/office/drawing/2014/main" id="{5B65C313-93FE-491F-A675-C11D031664F4}"/>
              </a:ext>
            </a:extLst>
          </p:cNvPr>
          <p:cNvSpPr/>
          <p:nvPr/>
        </p:nvSpPr>
        <p:spPr>
          <a:xfrm>
            <a:off x="2339752" y="2859782"/>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VI</a:t>
            </a:r>
          </a:p>
        </p:txBody>
      </p:sp>
      <p:sp>
        <p:nvSpPr>
          <p:cNvPr id="22" name="Rettangolo 21">
            <a:extLst>
              <a:ext uri="{FF2B5EF4-FFF2-40B4-BE49-F238E27FC236}">
                <a16:creationId xmlns:a16="http://schemas.microsoft.com/office/drawing/2014/main" id="{28B2A5EC-A947-4B82-8E20-C559863AFACB}"/>
              </a:ext>
            </a:extLst>
          </p:cNvPr>
          <p:cNvSpPr/>
          <p:nvPr/>
        </p:nvSpPr>
        <p:spPr>
          <a:xfrm>
            <a:off x="2339752" y="3363838"/>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V</a:t>
            </a:r>
          </a:p>
        </p:txBody>
      </p:sp>
      <p:sp>
        <p:nvSpPr>
          <p:cNvPr id="23" name="Rettangolo 22">
            <a:extLst>
              <a:ext uri="{FF2B5EF4-FFF2-40B4-BE49-F238E27FC236}">
                <a16:creationId xmlns:a16="http://schemas.microsoft.com/office/drawing/2014/main" id="{3E27A220-FEE9-41F8-A50B-AB294CEB0C63}"/>
              </a:ext>
            </a:extLst>
          </p:cNvPr>
          <p:cNvSpPr/>
          <p:nvPr/>
        </p:nvSpPr>
        <p:spPr>
          <a:xfrm>
            <a:off x="2338264" y="3867894"/>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VI</a:t>
            </a:r>
          </a:p>
        </p:txBody>
      </p:sp>
      <p:sp>
        <p:nvSpPr>
          <p:cNvPr id="24" name="Rettangolo 23">
            <a:extLst>
              <a:ext uri="{FF2B5EF4-FFF2-40B4-BE49-F238E27FC236}">
                <a16:creationId xmlns:a16="http://schemas.microsoft.com/office/drawing/2014/main" id="{748C32D2-919B-44B9-8F7E-0014C6A82F24}"/>
              </a:ext>
            </a:extLst>
          </p:cNvPr>
          <p:cNvSpPr/>
          <p:nvPr/>
        </p:nvSpPr>
        <p:spPr>
          <a:xfrm>
            <a:off x="2339752" y="4371950"/>
            <a:ext cx="1513656" cy="432048"/>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rgbClr val="002060"/>
                </a:solidFill>
                <a:latin typeface="Gill Sans MT" panose="020B0502020104020203" pitchFamily="34" charset="0"/>
              </a:rPr>
              <a:t>VI-bis</a:t>
            </a:r>
          </a:p>
        </p:txBody>
      </p:sp>
    </p:spTree>
    <p:extLst>
      <p:ext uri="{BB962C8B-B14F-4D97-AF65-F5344CB8AC3E}">
        <p14:creationId xmlns:p14="http://schemas.microsoft.com/office/powerpoint/2010/main" val="318100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267744"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8" name="Gruppo 7">
            <a:extLst>
              <a:ext uri="{FF2B5EF4-FFF2-40B4-BE49-F238E27FC236}">
                <a16:creationId xmlns:a16="http://schemas.microsoft.com/office/drawing/2014/main" id="{1ACDA95C-3F68-428A-8A4B-6971B6EAC706}"/>
              </a:ext>
            </a:extLst>
          </p:cNvPr>
          <p:cNvGrpSpPr/>
          <p:nvPr/>
        </p:nvGrpSpPr>
        <p:grpSpPr>
          <a:xfrm>
            <a:off x="2329758" y="613802"/>
            <a:ext cx="6778746" cy="3830156"/>
            <a:chOff x="1479148" y="3314700"/>
            <a:chExt cx="13989452" cy="5611893"/>
          </a:xfrm>
          <a:solidFill>
            <a:schemeClr val="bg1"/>
          </a:solidFill>
        </p:grpSpPr>
        <p:sp>
          <p:nvSpPr>
            <p:cNvPr id="9" name="Rettangolo 8">
              <a:extLst>
                <a:ext uri="{FF2B5EF4-FFF2-40B4-BE49-F238E27FC236}">
                  <a16:creationId xmlns:a16="http://schemas.microsoft.com/office/drawing/2014/main" id="{500448D2-66B7-495C-9E54-C173CA17FBDB}"/>
                </a:ext>
              </a:extLst>
            </p:cNvPr>
            <p:cNvSpPr/>
            <p:nvPr/>
          </p:nvSpPr>
          <p:spPr>
            <a:xfrm>
              <a:off x="1479148" y="3314700"/>
              <a:ext cx="13989452" cy="5611893"/>
            </a:xfrm>
            <a:prstGeom prst="rect">
              <a:avLst/>
            </a:prstGeom>
            <a:grp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10" name="Diagramma 9">
              <a:extLst>
                <a:ext uri="{FF2B5EF4-FFF2-40B4-BE49-F238E27FC236}">
                  <a16:creationId xmlns:a16="http://schemas.microsoft.com/office/drawing/2014/main" id="{DB123E03-E42F-4FD7-B3D9-B19DE59547FD}"/>
                </a:ext>
              </a:extLst>
            </p:cNvPr>
            <p:cNvGraphicFramePr/>
            <p:nvPr>
              <p:extLst>
                <p:ext uri="{D42A27DB-BD31-4B8C-83A1-F6EECF244321}">
                  <p14:modId xmlns:p14="http://schemas.microsoft.com/office/powerpoint/2010/main" val="1909107168"/>
                </p:ext>
              </p:extLst>
            </p:nvPr>
          </p:nvGraphicFramePr>
          <p:xfrm>
            <a:off x="2004207" y="3748570"/>
            <a:ext cx="13242535" cy="397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3" name="CasellaDiTesto 12">
            <a:extLst>
              <a:ext uri="{FF2B5EF4-FFF2-40B4-BE49-F238E27FC236}">
                <a16:creationId xmlns:a16="http://schemas.microsoft.com/office/drawing/2014/main" id="{E6AEEE5A-3427-4C47-AE78-8594DABA99D4}"/>
              </a:ext>
            </a:extLst>
          </p:cNvPr>
          <p:cNvSpPr txBox="1"/>
          <p:nvPr/>
        </p:nvSpPr>
        <p:spPr>
          <a:xfrm>
            <a:off x="-1488" y="1875477"/>
            <a:ext cx="2339752" cy="1200329"/>
          </a:xfrm>
          <a:prstGeom prst="rect">
            <a:avLst/>
          </a:prstGeom>
          <a:noFill/>
        </p:spPr>
        <p:txBody>
          <a:bodyPr wrap="square" rtlCol="0">
            <a:spAutoFit/>
          </a:bodyPr>
          <a:lstStyle/>
          <a:p>
            <a:r>
              <a:rPr lang="it-IT" b="1" dirty="0">
                <a:solidFill>
                  <a:schemeClr val="bg1"/>
                </a:solidFill>
                <a:latin typeface="Gill Sans MT" pitchFamily="34" charset="0"/>
              </a:rPr>
              <a:t>PARLARE </a:t>
            </a:r>
          </a:p>
          <a:p>
            <a:r>
              <a:rPr lang="it-IT" b="1" dirty="0">
                <a:solidFill>
                  <a:schemeClr val="bg1"/>
                </a:solidFill>
                <a:latin typeface="Gill Sans MT" pitchFamily="34" charset="0"/>
              </a:rPr>
              <a:t>DI AMBIENTE </a:t>
            </a:r>
          </a:p>
          <a:p>
            <a:r>
              <a:rPr lang="it-IT" b="1" dirty="0">
                <a:solidFill>
                  <a:schemeClr val="bg1"/>
                </a:solidFill>
                <a:latin typeface="Gill Sans MT" pitchFamily="34" charset="0"/>
              </a:rPr>
              <a:t>IN UN IMPIANTO CHIMICO</a:t>
            </a:r>
          </a:p>
        </p:txBody>
      </p:sp>
      <p:sp>
        <p:nvSpPr>
          <p:cNvPr id="14" name="CasellaDiTesto 13">
            <a:extLst>
              <a:ext uri="{FF2B5EF4-FFF2-40B4-BE49-F238E27FC236}">
                <a16:creationId xmlns:a16="http://schemas.microsoft.com/office/drawing/2014/main" id="{C292B3D2-F894-4B3F-A656-3F6B059CEEF7}"/>
              </a:ext>
            </a:extLst>
          </p:cNvPr>
          <p:cNvSpPr txBox="1"/>
          <p:nvPr/>
        </p:nvSpPr>
        <p:spPr>
          <a:xfrm>
            <a:off x="3563888" y="3075806"/>
            <a:ext cx="4189154" cy="1200329"/>
          </a:xfrm>
          <a:prstGeom prst="rect">
            <a:avLst/>
          </a:prstGeom>
          <a:solidFill>
            <a:schemeClr val="tx2"/>
          </a:solidFill>
          <a:ln w="28575">
            <a:solidFill>
              <a:schemeClr val="tx2"/>
            </a:solidFill>
          </a:ln>
        </p:spPr>
        <p:txBody>
          <a:bodyPr wrap="square" rtlCol="0">
            <a:spAutoFit/>
          </a:bodyPr>
          <a:lstStyle/>
          <a:p>
            <a:pPr algn="ctr"/>
            <a:r>
              <a:rPr lang="it-IT" b="1" dirty="0">
                <a:solidFill>
                  <a:schemeClr val="bg1"/>
                </a:solidFill>
                <a:latin typeface="Gill Sans MT" pitchFamily="34" charset="0"/>
              </a:rPr>
              <a:t>Applicazione delle disposizioni, definizione di procedure interne, formazione del Personale, interfaccia con le Autorità Competenti</a:t>
            </a:r>
          </a:p>
        </p:txBody>
      </p:sp>
      <p:sp>
        <p:nvSpPr>
          <p:cNvPr id="15" name="CasellaDiTesto 14">
            <a:extLst>
              <a:ext uri="{FF2B5EF4-FFF2-40B4-BE49-F238E27FC236}">
                <a16:creationId xmlns:a16="http://schemas.microsoft.com/office/drawing/2014/main" id="{A1E4252B-9C27-4EE0-A41B-B7E71B747A19}"/>
              </a:ext>
            </a:extLst>
          </p:cNvPr>
          <p:cNvSpPr txBox="1"/>
          <p:nvPr/>
        </p:nvSpPr>
        <p:spPr>
          <a:xfrm>
            <a:off x="6444208" y="0"/>
            <a:ext cx="2699794" cy="369332"/>
          </a:xfrm>
          <a:prstGeom prst="rect">
            <a:avLst/>
          </a:prstGeom>
          <a:noFill/>
          <a:ln w="28575">
            <a:solidFill>
              <a:schemeClr val="tx2"/>
            </a:solidFill>
          </a:ln>
        </p:spPr>
        <p:txBody>
          <a:bodyPr wrap="square" rtlCol="0">
            <a:spAutoFit/>
          </a:bodyPr>
          <a:lstStyle/>
          <a:p>
            <a:pPr algn="ctr"/>
            <a:r>
              <a:rPr lang="it-IT" b="1" dirty="0">
                <a:solidFill>
                  <a:schemeClr val="tx2"/>
                </a:solidFill>
                <a:effectLst>
                  <a:outerShdw blurRad="38100" dist="38100" dir="2700000" algn="tl">
                    <a:srgbClr val="000000">
                      <a:alpha val="43137"/>
                    </a:srgbClr>
                  </a:outerShdw>
                </a:effectLst>
                <a:latin typeface="Gill Sans MT" pitchFamily="34" charset="0"/>
              </a:rPr>
              <a:t>…vuol dire parlare di </a:t>
            </a:r>
          </a:p>
        </p:txBody>
      </p:sp>
    </p:spTree>
    <p:extLst>
      <p:ext uri="{BB962C8B-B14F-4D97-AF65-F5344CB8AC3E}">
        <p14:creationId xmlns:p14="http://schemas.microsoft.com/office/powerpoint/2010/main" val="69821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9510" y="123478"/>
            <a:ext cx="2608274" cy="830997"/>
          </a:xfrm>
          <a:prstGeom prst="rect">
            <a:avLst/>
          </a:prstGeom>
          <a:noFill/>
        </p:spPr>
        <p:txBody>
          <a:bodyPr wrap="square" rtlCol="0">
            <a:spAutoFit/>
          </a:bodyPr>
          <a:lstStyle/>
          <a:p>
            <a:r>
              <a:rPr lang="it-IT" sz="2400" b="1" dirty="0">
                <a:solidFill>
                  <a:schemeClr val="bg1"/>
                </a:solidFill>
                <a:latin typeface="Gill Sans MT" pitchFamily="34" charset="0"/>
              </a:rPr>
              <a:t>NON C’E’ SOLO IL TUA…</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67" y="1283708"/>
            <a:ext cx="8902529" cy="3736314"/>
          </a:xfrm>
          <a:prstGeom prst="rect">
            <a:avLst/>
          </a:prstGeom>
          <a:solidFill>
            <a:schemeClr val="bg1"/>
          </a:solidFill>
          <a:ln>
            <a:noFill/>
          </a:ln>
          <a:effectLst/>
        </p:spPr>
      </p:pic>
      <p:sp>
        <p:nvSpPr>
          <p:cNvPr id="8" name="Rettangolo 7">
            <a:extLst>
              <a:ext uri="{FF2B5EF4-FFF2-40B4-BE49-F238E27FC236}">
                <a16:creationId xmlns:a16="http://schemas.microsoft.com/office/drawing/2014/main" id="{0E6D17ED-AF0F-497B-905E-9908AA921333}"/>
              </a:ext>
            </a:extLst>
          </p:cNvPr>
          <p:cNvSpPr/>
          <p:nvPr/>
        </p:nvSpPr>
        <p:spPr>
          <a:xfrm>
            <a:off x="0" y="0"/>
            <a:ext cx="9144000" cy="11315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91A9C3D0-86E9-4AB9-A83A-FF1E75AD4755}"/>
              </a:ext>
            </a:extLst>
          </p:cNvPr>
          <p:cNvSpPr txBox="1"/>
          <p:nvPr/>
        </p:nvSpPr>
        <p:spPr>
          <a:xfrm>
            <a:off x="1763688" y="275596"/>
            <a:ext cx="5616624" cy="584775"/>
          </a:xfrm>
          <a:prstGeom prst="rect">
            <a:avLst/>
          </a:prstGeom>
          <a:noFill/>
        </p:spPr>
        <p:txBody>
          <a:bodyPr wrap="square" rtlCol="0">
            <a:spAutoFit/>
          </a:bodyPr>
          <a:lstStyle/>
          <a:p>
            <a:pPr algn="ctr"/>
            <a:r>
              <a:rPr lang="it-IT" sz="3200" b="1" dirty="0">
                <a:solidFill>
                  <a:schemeClr val="bg1"/>
                </a:solidFill>
                <a:latin typeface="Gill Sans MT" pitchFamily="34" charset="0"/>
              </a:rPr>
              <a:t>NON C’È SOLO IL TUA…</a:t>
            </a:r>
          </a:p>
        </p:txBody>
      </p:sp>
    </p:spTree>
    <p:extLst>
      <p:ext uri="{BB962C8B-B14F-4D97-AF65-F5344CB8AC3E}">
        <p14:creationId xmlns:p14="http://schemas.microsoft.com/office/powerpoint/2010/main" val="392133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339752"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descr="Ritaglio schermata"/>
          <p:cNvPicPr>
            <a:picLocks noChangeAspect="1"/>
          </p:cNvPicPr>
          <p:nvPr/>
        </p:nvPicPr>
        <p:blipFill rotWithShape="1">
          <a:blip r:embed="rId3">
            <a:extLst>
              <a:ext uri="{28A0092B-C50C-407E-A947-70E740481C1C}">
                <a14:useLocalDpi xmlns:a14="http://schemas.microsoft.com/office/drawing/2010/main" val="0"/>
              </a:ext>
            </a:extLst>
          </a:blip>
          <a:srcRect t="24193" r="88"/>
          <a:stretch/>
        </p:blipFill>
        <p:spPr>
          <a:xfrm>
            <a:off x="2411760" y="1419622"/>
            <a:ext cx="6624228" cy="3384376"/>
          </a:xfrm>
          <a:prstGeom prst="rect">
            <a:avLst/>
          </a:prstGeom>
        </p:spPr>
      </p:pic>
      <p:sp>
        <p:nvSpPr>
          <p:cNvPr id="5" name="CasellaDiTesto 4">
            <a:extLst>
              <a:ext uri="{FF2B5EF4-FFF2-40B4-BE49-F238E27FC236}">
                <a16:creationId xmlns:a16="http://schemas.microsoft.com/office/drawing/2014/main" id="{8104CDDA-822F-4482-A2AF-B11E6100F70C}"/>
              </a:ext>
            </a:extLst>
          </p:cNvPr>
          <p:cNvSpPr txBox="1"/>
          <p:nvPr/>
        </p:nvSpPr>
        <p:spPr>
          <a:xfrm>
            <a:off x="-1488" y="1923678"/>
            <a:ext cx="2339752" cy="923330"/>
          </a:xfrm>
          <a:prstGeom prst="rect">
            <a:avLst/>
          </a:prstGeom>
          <a:noFill/>
        </p:spPr>
        <p:txBody>
          <a:bodyPr wrap="square" rtlCol="0">
            <a:spAutoFit/>
          </a:bodyPr>
          <a:lstStyle/>
          <a:p>
            <a:r>
              <a:rPr lang="it-IT" b="1" dirty="0">
                <a:solidFill>
                  <a:schemeClr val="bg1"/>
                </a:solidFill>
                <a:latin typeface="Gill Sans MT" pitchFamily="34" charset="0"/>
              </a:rPr>
              <a:t>UN MODO </a:t>
            </a:r>
          </a:p>
          <a:p>
            <a:r>
              <a:rPr lang="it-IT" b="1" dirty="0">
                <a:solidFill>
                  <a:schemeClr val="bg1"/>
                </a:solidFill>
                <a:latin typeface="Gill Sans MT" pitchFamily="34" charset="0"/>
              </a:rPr>
              <a:t>PER METTERE INSIEME SSA</a:t>
            </a:r>
          </a:p>
        </p:txBody>
      </p:sp>
      <p:sp>
        <p:nvSpPr>
          <p:cNvPr id="8" name="CasellaDiTesto 7">
            <a:extLst>
              <a:ext uri="{FF2B5EF4-FFF2-40B4-BE49-F238E27FC236}">
                <a16:creationId xmlns:a16="http://schemas.microsoft.com/office/drawing/2014/main" id="{16B3C6B7-AE1E-4CD5-85A0-73E49D50DF6D}"/>
              </a:ext>
            </a:extLst>
          </p:cNvPr>
          <p:cNvSpPr txBox="1"/>
          <p:nvPr/>
        </p:nvSpPr>
        <p:spPr>
          <a:xfrm>
            <a:off x="4954848" y="0"/>
            <a:ext cx="4189154" cy="923330"/>
          </a:xfrm>
          <a:prstGeom prst="rect">
            <a:avLst/>
          </a:prstGeom>
          <a:noFill/>
          <a:ln w="28575">
            <a:solidFill>
              <a:schemeClr val="tx2"/>
            </a:solidFill>
          </a:ln>
        </p:spPr>
        <p:txBody>
          <a:bodyPr wrap="square" rtlCol="0">
            <a:spAutoFit/>
          </a:bodyPr>
          <a:lstStyle/>
          <a:p>
            <a:pPr algn="ctr"/>
            <a:r>
              <a:rPr lang="it-IT" b="1" dirty="0">
                <a:solidFill>
                  <a:schemeClr val="tx2"/>
                </a:solidFill>
                <a:effectLst>
                  <a:outerShdw blurRad="38100" dist="38100" dir="2700000" algn="tl">
                    <a:srgbClr val="000000">
                      <a:alpha val="43137"/>
                    </a:srgbClr>
                  </a:outerShdw>
                </a:effectLst>
                <a:latin typeface="Gill Sans MT" pitchFamily="34" charset="0"/>
              </a:rPr>
              <a:t>GLI IMPEGNI VOLONTARI DI AZIENDE E ISTITUZIONI PER LA SALUTE E LA SICUREZZA</a:t>
            </a:r>
          </a:p>
        </p:txBody>
      </p:sp>
    </p:spTree>
    <p:extLst>
      <p:ext uri="{BB962C8B-B14F-4D97-AF65-F5344CB8AC3E}">
        <p14:creationId xmlns:p14="http://schemas.microsoft.com/office/powerpoint/2010/main" val="105077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0" y="0"/>
            <a:ext cx="9144000" cy="11315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378905" y="51470"/>
            <a:ext cx="8386190" cy="1077218"/>
          </a:xfrm>
          <a:prstGeom prst="rect">
            <a:avLst/>
          </a:prstGeom>
          <a:noFill/>
        </p:spPr>
        <p:txBody>
          <a:bodyPr wrap="square" rtlCol="0">
            <a:spAutoFit/>
          </a:bodyPr>
          <a:lstStyle/>
          <a:p>
            <a:pPr algn="ctr"/>
            <a:r>
              <a:rPr lang="it-IT" sz="3200" b="1" dirty="0">
                <a:solidFill>
                  <a:schemeClr val="bg1"/>
                </a:solidFill>
                <a:latin typeface="Gill Sans MT" pitchFamily="34" charset="0"/>
              </a:rPr>
              <a:t>PERCH</a:t>
            </a:r>
            <a:r>
              <a:rPr lang="it-IT" sz="32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È</a:t>
            </a:r>
            <a:r>
              <a:rPr lang="it-IT" sz="3200" b="1" dirty="0">
                <a:solidFill>
                  <a:schemeClr val="bg1"/>
                </a:solidFill>
                <a:latin typeface="Gill Sans MT" pitchFamily="34" charset="0"/>
              </a:rPr>
              <a:t> SICUREZZA E SALUTE </a:t>
            </a:r>
          </a:p>
          <a:p>
            <a:pPr algn="ctr"/>
            <a:r>
              <a:rPr lang="it-IT" sz="3200" b="1" dirty="0">
                <a:solidFill>
                  <a:schemeClr val="bg1"/>
                </a:solidFill>
                <a:latin typeface="Gill Sans MT" pitchFamily="34" charset="0"/>
              </a:rPr>
              <a:t>SONO IMPORTANTI?</a:t>
            </a:r>
          </a:p>
        </p:txBody>
      </p:sp>
      <p:sp>
        <p:nvSpPr>
          <p:cNvPr id="2" name="Rettangolo 1"/>
          <p:cNvSpPr/>
          <p:nvPr/>
        </p:nvSpPr>
        <p:spPr>
          <a:xfrm>
            <a:off x="4716016" y="1419622"/>
            <a:ext cx="93610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 name="Group 2"/>
          <p:cNvGrpSpPr>
            <a:grpSpLocks/>
          </p:cNvGrpSpPr>
          <p:nvPr/>
        </p:nvGrpSpPr>
        <p:grpSpPr bwMode="auto">
          <a:xfrm>
            <a:off x="539552" y="1419622"/>
            <a:ext cx="8081527" cy="3064322"/>
            <a:chOff x="848" y="2274"/>
            <a:chExt cx="13207" cy="5054"/>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679"/>
            <a:stretch/>
          </p:blipFill>
          <p:spPr bwMode="auto">
            <a:xfrm>
              <a:off x="848" y="2274"/>
              <a:ext cx="13207" cy="5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4" name="Group 4"/>
            <p:cNvGrpSpPr>
              <a:grpSpLocks/>
            </p:cNvGrpSpPr>
            <p:nvPr/>
          </p:nvGrpSpPr>
          <p:grpSpPr bwMode="auto">
            <a:xfrm>
              <a:off x="8604" y="2879"/>
              <a:ext cx="931" cy="931"/>
              <a:chOff x="8604" y="2879"/>
              <a:chExt cx="931" cy="931"/>
            </a:xfrm>
          </p:grpSpPr>
          <p:sp>
            <p:nvSpPr>
              <p:cNvPr id="13" name="Freeform 5">
                <a:hlinkClick r:id="rId4" action="ppaction://hlinkfile"/>
              </p:cNvPr>
              <p:cNvSpPr>
                <a:spLocks/>
              </p:cNvSpPr>
              <p:nvPr/>
            </p:nvSpPr>
            <p:spPr bwMode="auto">
              <a:xfrm>
                <a:off x="8604" y="2879"/>
                <a:ext cx="931" cy="931"/>
              </a:xfrm>
              <a:custGeom>
                <a:avLst/>
                <a:gdLst>
                  <a:gd name="T0" fmla="+- 0 9070 8604"/>
                  <a:gd name="T1" fmla="*/ T0 w 931"/>
                  <a:gd name="T2" fmla="+- 0 2879 2879"/>
                  <a:gd name="T3" fmla="*/ 2879 h 931"/>
                  <a:gd name="T4" fmla="+- 0 8994 8604"/>
                  <a:gd name="T5" fmla="*/ T4 w 931"/>
                  <a:gd name="T6" fmla="+- 0 2885 2879"/>
                  <a:gd name="T7" fmla="*/ 2885 h 931"/>
                  <a:gd name="T8" fmla="+- 0 8923 8604"/>
                  <a:gd name="T9" fmla="*/ T8 w 931"/>
                  <a:gd name="T10" fmla="+- 0 2903 2879"/>
                  <a:gd name="T11" fmla="*/ 2903 h 931"/>
                  <a:gd name="T12" fmla="+- 0 8856 8604"/>
                  <a:gd name="T13" fmla="*/ T12 w 931"/>
                  <a:gd name="T14" fmla="+- 0 2931 2879"/>
                  <a:gd name="T15" fmla="*/ 2931 h 931"/>
                  <a:gd name="T16" fmla="+- 0 8795 8604"/>
                  <a:gd name="T17" fmla="*/ T16 w 931"/>
                  <a:gd name="T18" fmla="+- 0 2969 2879"/>
                  <a:gd name="T19" fmla="*/ 2969 h 931"/>
                  <a:gd name="T20" fmla="+- 0 8740 8604"/>
                  <a:gd name="T21" fmla="*/ T20 w 931"/>
                  <a:gd name="T22" fmla="+- 0 3015 2879"/>
                  <a:gd name="T23" fmla="*/ 3015 h 931"/>
                  <a:gd name="T24" fmla="+- 0 8694 8604"/>
                  <a:gd name="T25" fmla="*/ T24 w 931"/>
                  <a:gd name="T26" fmla="+- 0 3070 2879"/>
                  <a:gd name="T27" fmla="*/ 3070 h 931"/>
                  <a:gd name="T28" fmla="+- 0 8656 8604"/>
                  <a:gd name="T29" fmla="*/ T28 w 931"/>
                  <a:gd name="T30" fmla="+- 0 3131 2879"/>
                  <a:gd name="T31" fmla="*/ 3131 h 931"/>
                  <a:gd name="T32" fmla="+- 0 8628 8604"/>
                  <a:gd name="T33" fmla="*/ T32 w 931"/>
                  <a:gd name="T34" fmla="+- 0 3198 2879"/>
                  <a:gd name="T35" fmla="*/ 3198 h 931"/>
                  <a:gd name="T36" fmla="+- 0 8610 8604"/>
                  <a:gd name="T37" fmla="*/ T36 w 931"/>
                  <a:gd name="T38" fmla="+- 0 3269 2879"/>
                  <a:gd name="T39" fmla="*/ 3269 h 931"/>
                  <a:gd name="T40" fmla="+- 0 8604 8604"/>
                  <a:gd name="T41" fmla="*/ T40 w 931"/>
                  <a:gd name="T42" fmla="+- 0 3345 2879"/>
                  <a:gd name="T43" fmla="*/ 3345 h 931"/>
                  <a:gd name="T44" fmla="+- 0 8606 8604"/>
                  <a:gd name="T45" fmla="*/ T44 w 931"/>
                  <a:gd name="T46" fmla="+- 0 3383 2879"/>
                  <a:gd name="T47" fmla="*/ 3383 h 931"/>
                  <a:gd name="T48" fmla="+- 0 8618 8604"/>
                  <a:gd name="T49" fmla="*/ T48 w 931"/>
                  <a:gd name="T50" fmla="+- 0 3457 2879"/>
                  <a:gd name="T51" fmla="*/ 3457 h 931"/>
                  <a:gd name="T52" fmla="+- 0 8641 8604"/>
                  <a:gd name="T53" fmla="*/ T52 w 931"/>
                  <a:gd name="T54" fmla="+- 0 3526 2879"/>
                  <a:gd name="T55" fmla="*/ 3526 h 931"/>
                  <a:gd name="T56" fmla="+- 0 8674 8604"/>
                  <a:gd name="T57" fmla="*/ T56 w 931"/>
                  <a:gd name="T58" fmla="+- 0 3590 2879"/>
                  <a:gd name="T59" fmla="*/ 3590 h 931"/>
                  <a:gd name="T60" fmla="+- 0 8716 8604"/>
                  <a:gd name="T61" fmla="*/ T60 w 931"/>
                  <a:gd name="T62" fmla="+- 0 3648 2879"/>
                  <a:gd name="T63" fmla="*/ 3648 h 931"/>
                  <a:gd name="T64" fmla="+- 0 8767 8604"/>
                  <a:gd name="T65" fmla="*/ T64 w 931"/>
                  <a:gd name="T66" fmla="+- 0 3698 2879"/>
                  <a:gd name="T67" fmla="*/ 3698 h 931"/>
                  <a:gd name="T68" fmla="+- 0 8824 8604"/>
                  <a:gd name="T69" fmla="*/ T68 w 931"/>
                  <a:gd name="T70" fmla="+- 0 3741 2879"/>
                  <a:gd name="T71" fmla="*/ 3741 h 931"/>
                  <a:gd name="T72" fmla="+- 0 8888 8604"/>
                  <a:gd name="T73" fmla="*/ T72 w 931"/>
                  <a:gd name="T74" fmla="+- 0 3774 2879"/>
                  <a:gd name="T75" fmla="*/ 3774 h 931"/>
                  <a:gd name="T76" fmla="+- 0 8958 8604"/>
                  <a:gd name="T77" fmla="*/ T76 w 931"/>
                  <a:gd name="T78" fmla="+- 0 3797 2879"/>
                  <a:gd name="T79" fmla="*/ 3797 h 931"/>
                  <a:gd name="T80" fmla="+- 0 9032 8604"/>
                  <a:gd name="T81" fmla="*/ T80 w 931"/>
                  <a:gd name="T82" fmla="+- 0 3809 2879"/>
                  <a:gd name="T83" fmla="*/ 3809 h 931"/>
                  <a:gd name="T84" fmla="+- 0 9070 8604"/>
                  <a:gd name="T85" fmla="*/ T84 w 931"/>
                  <a:gd name="T86" fmla="+- 0 3810 2879"/>
                  <a:gd name="T87" fmla="*/ 3810 h 931"/>
                  <a:gd name="T88" fmla="+- 0 9108 8604"/>
                  <a:gd name="T89" fmla="*/ T88 w 931"/>
                  <a:gd name="T90" fmla="+- 0 3809 2879"/>
                  <a:gd name="T91" fmla="*/ 3809 h 931"/>
                  <a:gd name="T92" fmla="+- 0 9182 8604"/>
                  <a:gd name="T93" fmla="*/ T92 w 931"/>
                  <a:gd name="T94" fmla="+- 0 3797 2879"/>
                  <a:gd name="T95" fmla="*/ 3797 h 931"/>
                  <a:gd name="T96" fmla="+- 0 9251 8604"/>
                  <a:gd name="T97" fmla="*/ T96 w 931"/>
                  <a:gd name="T98" fmla="+- 0 3774 2879"/>
                  <a:gd name="T99" fmla="*/ 3774 h 931"/>
                  <a:gd name="T100" fmla="+- 0 9315 8604"/>
                  <a:gd name="T101" fmla="*/ T100 w 931"/>
                  <a:gd name="T102" fmla="+- 0 3741 2879"/>
                  <a:gd name="T103" fmla="*/ 3741 h 931"/>
                  <a:gd name="T104" fmla="+- 0 9373 8604"/>
                  <a:gd name="T105" fmla="*/ T104 w 931"/>
                  <a:gd name="T106" fmla="+- 0 3698 2879"/>
                  <a:gd name="T107" fmla="*/ 3698 h 931"/>
                  <a:gd name="T108" fmla="+- 0 9423 8604"/>
                  <a:gd name="T109" fmla="*/ T108 w 931"/>
                  <a:gd name="T110" fmla="+- 0 3648 2879"/>
                  <a:gd name="T111" fmla="*/ 3648 h 931"/>
                  <a:gd name="T112" fmla="+- 0 9466 8604"/>
                  <a:gd name="T113" fmla="*/ T112 w 931"/>
                  <a:gd name="T114" fmla="+- 0 3590 2879"/>
                  <a:gd name="T115" fmla="*/ 3590 h 931"/>
                  <a:gd name="T116" fmla="+- 0 9499 8604"/>
                  <a:gd name="T117" fmla="*/ T116 w 931"/>
                  <a:gd name="T118" fmla="+- 0 3526 2879"/>
                  <a:gd name="T119" fmla="*/ 3526 h 931"/>
                  <a:gd name="T120" fmla="+- 0 9522 8604"/>
                  <a:gd name="T121" fmla="*/ T120 w 931"/>
                  <a:gd name="T122" fmla="+- 0 3457 2879"/>
                  <a:gd name="T123" fmla="*/ 3457 h 931"/>
                  <a:gd name="T124" fmla="+- 0 9534 8604"/>
                  <a:gd name="T125" fmla="*/ T124 w 931"/>
                  <a:gd name="T126" fmla="+- 0 3383 2879"/>
                  <a:gd name="T127" fmla="*/ 3383 h 931"/>
                  <a:gd name="T128" fmla="+- 0 9535 8604"/>
                  <a:gd name="T129" fmla="*/ T128 w 931"/>
                  <a:gd name="T130" fmla="+- 0 3345 2879"/>
                  <a:gd name="T131" fmla="*/ 3345 h 931"/>
                  <a:gd name="T132" fmla="+- 0 9534 8604"/>
                  <a:gd name="T133" fmla="*/ T132 w 931"/>
                  <a:gd name="T134" fmla="+- 0 3307 2879"/>
                  <a:gd name="T135" fmla="*/ 3307 h 931"/>
                  <a:gd name="T136" fmla="+- 0 9522 8604"/>
                  <a:gd name="T137" fmla="*/ T136 w 931"/>
                  <a:gd name="T138" fmla="+- 0 3233 2879"/>
                  <a:gd name="T139" fmla="*/ 3233 h 931"/>
                  <a:gd name="T140" fmla="+- 0 9499 8604"/>
                  <a:gd name="T141" fmla="*/ T140 w 931"/>
                  <a:gd name="T142" fmla="+- 0 3163 2879"/>
                  <a:gd name="T143" fmla="*/ 3163 h 931"/>
                  <a:gd name="T144" fmla="+- 0 9466 8604"/>
                  <a:gd name="T145" fmla="*/ T144 w 931"/>
                  <a:gd name="T146" fmla="+- 0 3099 2879"/>
                  <a:gd name="T147" fmla="*/ 3099 h 931"/>
                  <a:gd name="T148" fmla="+- 0 9423 8604"/>
                  <a:gd name="T149" fmla="*/ T148 w 931"/>
                  <a:gd name="T150" fmla="+- 0 3042 2879"/>
                  <a:gd name="T151" fmla="*/ 3042 h 931"/>
                  <a:gd name="T152" fmla="+- 0 9373 8604"/>
                  <a:gd name="T153" fmla="*/ T152 w 931"/>
                  <a:gd name="T154" fmla="+- 0 2991 2879"/>
                  <a:gd name="T155" fmla="*/ 2991 h 931"/>
                  <a:gd name="T156" fmla="+- 0 9315 8604"/>
                  <a:gd name="T157" fmla="*/ T156 w 931"/>
                  <a:gd name="T158" fmla="+- 0 2949 2879"/>
                  <a:gd name="T159" fmla="*/ 2949 h 931"/>
                  <a:gd name="T160" fmla="+- 0 9251 8604"/>
                  <a:gd name="T161" fmla="*/ T160 w 931"/>
                  <a:gd name="T162" fmla="+- 0 2916 2879"/>
                  <a:gd name="T163" fmla="*/ 2916 h 931"/>
                  <a:gd name="T164" fmla="+- 0 9182 8604"/>
                  <a:gd name="T165" fmla="*/ T164 w 931"/>
                  <a:gd name="T166" fmla="+- 0 2893 2879"/>
                  <a:gd name="T167" fmla="*/ 2893 h 931"/>
                  <a:gd name="T168" fmla="+- 0 9108 8604"/>
                  <a:gd name="T169" fmla="*/ T168 w 931"/>
                  <a:gd name="T170" fmla="+- 0 2881 2879"/>
                  <a:gd name="T171" fmla="*/ 2881 h 931"/>
                  <a:gd name="T172" fmla="+- 0 9070 8604"/>
                  <a:gd name="T173" fmla="*/ T172 w 931"/>
                  <a:gd name="T174" fmla="+- 0 2879 2879"/>
                  <a:gd name="T175" fmla="*/ 2879 h 9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1" h="931">
                    <a:moveTo>
                      <a:pt x="466" y="0"/>
                    </a:moveTo>
                    <a:lnTo>
                      <a:pt x="390" y="6"/>
                    </a:lnTo>
                    <a:lnTo>
                      <a:pt x="319" y="24"/>
                    </a:lnTo>
                    <a:lnTo>
                      <a:pt x="252" y="52"/>
                    </a:lnTo>
                    <a:lnTo>
                      <a:pt x="191" y="90"/>
                    </a:lnTo>
                    <a:lnTo>
                      <a:pt x="136" y="136"/>
                    </a:lnTo>
                    <a:lnTo>
                      <a:pt x="90" y="191"/>
                    </a:lnTo>
                    <a:lnTo>
                      <a:pt x="52" y="252"/>
                    </a:lnTo>
                    <a:lnTo>
                      <a:pt x="24" y="319"/>
                    </a:lnTo>
                    <a:lnTo>
                      <a:pt x="6" y="390"/>
                    </a:lnTo>
                    <a:lnTo>
                      <a:pt x="0" y="466"/>
                    </a:lnTo>
                    <a:lnTo>
                      <a:pt x="2" y="504"/>
                    </a:lnTo>
                    <a:lnTo>
                      <a:pt x="14" y="578"/>
                    </a:lnTo>
                    <a:lnTo>
                      <a:pt x="37" y="647"/>
                    </a:lnTo>
                    <a:lnTo>
                      <a:pt x="70" y="711"/>
                    </a:lnTo>
                    <a:lnTo>
                      <a:pt x="112" y="769"/>
                    </a:lnTo>
                    <a:lnTo>
                      <a:pt x="163" y="819"/>
                    </a:lnTo>
                    <a:lnTo>
                      <a:pt x="220" y="862"/>
                    </a:lnTo>
                    <a:lnTo>
                      <a:pt x="284" y="895"/>
                    </a:lnTo>
                    <a:lnTo>
                      <a:pt x="354" y="918"/>
                    </a:lnTo>
                    <a:lnTo>
                      <a:pt x="428" y="930"/>
                    </a:lnTo>
                    <a:lnTo>
                      <a:pt x="466" y="931"/>
                    </a:lnTo>
                    <a:lnTo>
                      <a:pt x="504" y="930"/>
                    </a:lnTo>
                    <a:lnTo>
                      <a:pt x="578" y="918"/>
                    </a:lnTo>
                    <a:lnTo>
                      <a:pt x="647" y="895"/>
                    </a:lnTo>
                    <a:lnTo>
                      <a:pt x="711" y="862"/>
                    </a:lnTo>
                    <a:lnTo>
                      <a:pt x="769" y="819"/>
                    </a:lnTo>
                    <a:lnTo>
                      <a:pt x="819" y="769"/>
                    </a:lnTo>
                    <a:lnTo>
                      <a:pt x="862" y="711"/>
                    </a:lnTo>
                    <a:lnTo>
                      <a:pt x="895" y="647"/>
                    </a:lnTo>
                    <a:lnTo>
                      <a:pt x="918" y="578"/>
                    </a:lnTo>
                    <a:lnTo>
                      <a:pt x="930" y="504"/>
                    </a:lnTo>
                    <a:lnTo>
                      <a:pt x="931" y="466"/>
                    </a:lnTo>
                    <a:lnTo>
                      <a:pt x="930" y="428"/>
                    </a:lnTo>
                    <a:lnTo>
                      <a:pt x="918" y="354"/>
                    </a:lnTo>
                    <a:lnTo>
                      <a:pt x="895" y="284"/>
                    </a:lnTo>
                    <a:lnTo>
                      <a:pt x="862" y="220"/>
                    </a:lnTo>
                    <a:lnTo>
                      <a:pt x="819" y="163"/>
                    </a:lnTo>
                    <a:lnTo>
                      <a:pt x="769" y="112"/>
                    </a:lnTo>
                    <a:lnTo>
                      <a:pt x="711" y="70"/>
                    </a:lnTo>
                    <a:lnTo>
                      <a:pt x="647" y="37"/>
                    </a:lnTo>
                    <a:lnTo>
                      <a:pt x="578" y="14"/>
                    </a:lnTo>
                    <a:lnTo>
                      <a:pt x="504" y="2"/>
                    </a:lnTo>
                    <a:lnTo>
                      <a:pt x="466"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5" name="Group 6"/>
            <p:cNvGrpSpPr>
              <a:grpSpLocks/>
            </p:cNvGrpSpPr>
            <p:nvPr/>
          </p:nvGrpSpPr>
          <p:grpSpPr bwMode="auto">
            <a:xfrm>
              <a:off x="8604" y="2879"/>
              <a:ext cx="931" cy="931"/>
              <a:chOff x="8604" y="2879"/>
              <a:chExt cx="931" cy="931"/>
            </a:xfrm>
          </p:grpSpPr>
          <p:sp>
            <p:nvSpPr>
              <p:cNvPr id="12" name="Freeform 7"/>
              <p:cNvSpPr>
                <a:spLocks/>
              </p:cNvSpPr>
              <p:nvPr/>
            </p:nvSpPr>
            <p:spPr bwMode="auto">
              <a:xfrm>
                <a:off x="8604" y="2879"/>
                <a:ext cx="931" cy="931"/>
              </a:xfrm>
              <a:custGeom>
                <a:avLst/>
                <a:gdLst>
                  <a:gd name="T0" fmla="+- 0 9070 8604"/>
                  <a:gd name="T1" fmla="*/ T0 w 931"/>
                  <a:gd name="T2" fmla="+- 0 3810 2879"/>
                  <a:gd name="T3" fmla="*/ 3810 h 931"/>
                  <a:gd name="T4" fmla="+- 0 9145 8604"/>
                  <a:gd name="T5" fmla="*/ T4 w 931"/>
                  <a:gd name="T6" fmla="+- 0 3804 2879"/>
                  <a:gd name="T7" fmla="*/ 3804 h 931"/>
                  <a:gd name="T8" fmla="+- 0 9217 8604"/>
                  <a:gd name="T9" fmla="*/ T8 w 931"/>
                  <a:gd name="T10" fmla="+- 0 3787 2879"/>
                  <a:gd name="T11" fmla="*/ 3787 h 931"/>
                  <a:gd name="T12" fmla="+- 0 9284 8604"/>
                  <a:gd name="T13" fmla="*/ T12 w 931"/>
                  <a:gd name="T14" fmla="+- 0 3758 2879"/>
                  <a:gd name="T15" fmla="*/ 3758 h 931"/>
                  <a:gd name="T16" fmla="+- 0 9345 8604"/>
                  <a:gd name="T17" fmla="*/ T16 w 931"/>
                  <a:gd name="T18" fmla="+- 0 3721 2879"/>
                  <a:gd name="T19" fmla="*/ 3721 h 931"/>
                  <a:gd name="T20" fmla="+- 0 9399 8604"/>
                  <a:gd name="T21" fmla="*/ T20 w 931"/>
                  <a:gd name="T22" fmla="+- 0 3674 2879"/>
                  <a:gd name="T23" fmla="*/ 3674 h 931"/>
                  <a:gd name="T24" fmla="+- 0 9446 8604"/>
                  <a:gd name="T25" fmla="*/ T24 w 931"/>
                  <a:gd name="T26" fmla="+- 0 3620 2879"/>
                  <a:gd name="T27" fmla="*/ 3620 h 931"/>
                  <a:gd name="T28" fmla="+- 0 9483 8604"/>
                  <a:gd name="T29" fmla="*/ T28 w 931"/>
                  <a:gd name="T30" fmla="+- 0 3559 2879"/>
                  <a:gd name="T31" fmla="*/ 3559 h 931"/>
                  <a:gd name="T32" fmla="+- 0 9512 8604"/>
                  <a:gd name="T33" fmla="*/ T32 w 931"/>
                  <a:gd name="T34" fmla="+- 0 3492 2879"/>
                  <a:gd name="T35" fmla="*/ 3492 h 931"/>
                  <a:gd name="T36" fmla="+- 0 9529 8604"/>
                  <a:gd name="T37" fmla="*/ T36 w 931"/>
                  <a:gd name="T38" fmla="+- 0 3420 2879"/>
                  <a:gd name="T39" fmla="*/ 3420 h 931"/>
                  <a:gd name="T40" fmla="+- 0 9535 8604"/>
                  <a:gd name="T41" fmla="*/ T40 w 931"/>
                  <a:gd name="T42" fmla="+- 0 3345 2879"/>
                  <a:gd name="T43" fmla="*/ 3345 h 931"/>
                  <a:gd name="T44" fmla="+- 0 9534 8604"/>
                  <a:gd name="T45" fmla="*/ T44 w 931"/>
                  <a:gd name="T46" fmla="+- 0 3307 2879"/>
                  <a:gd name="T47" fmla="*/ 3307 h 931"/>
                  <a:gd name="T48" fmla="+- 0 9522 8604"/>
                  <a:gd name="T49" fmla="*/ T48 w 931"/>
                  <a:gd name="T50" fmla="+- 0 3233 2879"/>
                  <a:gd name="T51" fmla="*/ 3233 h 931"/>
                  <a:gd name="T52" fmla="+- 0 9499 8604"/>
                  <a:gd name="T53" fmla="*/ T52 w 931"/>
                  <a:gd name="T54" fmla="+- 0 3163 2879"/>
                  <a:gd name="T55" fmla="*/ 3163 h 931"/>
                  <a:gd name="T56" fmla="+- 0 9466 8604"/>
                  <a:gd name="T57" fmla="*/ T56 w 931"/>
                  <a:gd name="T58" fmla="+- 0 3099 2879"/>
                  <a:gd name="T59" fmla="*/ 3099 h 931"/>
                  <a:gd name="T60" fmla="+- 0 9423 8604"/>
                  <a:gd name="T61" fmla="*/ T60 w 931"/>
                  <a:gd name="T62" fmla="+- 0 3042 2879"/>
                  <a:gd name="T63" fmla="*/ 3042 h 931"/>
                  <a:gd name="T64" fmla="+- 0 9373 8604"/>
                  <a:gd name="T65" fmla="*/ T64 w 931"/>
                  <a:gd name="T66" fmla="+- 0 2991 2879"/>
                  <a:gd name="T67" fmla="*/ 2991 h 931"/>
                  <a:gd name="T68" fmla="+- 0 9315 8604"/>
                  <a:gd name="T69" fmla="*/ T68 w 931"/>
                  <a:gd name="T70" fmla="+- 0 2949 2879"/>
                  <a:gd name="T71" fmla="*/ 2949 h 931"/>
                  <a:gd name="T72" fmla="+- 0 9251 8604"/>
                  <a:gd name="T73" fmla="*/ T72 w 931"/>
                  <a:gd name="T74" fmla="+- 0 2916 2879"/>
                  <a:gd name="T75" fmla="*/ 2916 h 931"/>
                  <a:gd name="T76" fmla="+- 0 9182 8604"/>
                  <a:gd name="T77" fmla="*/ T76 w 931"/>
                  <a:gd name="T78" fmla="+- 0 2893 2879"/>
                  <a:gd name="T79" fmla="*/ 2893 h 931"/>
                  <a:gd name="T80" fmla="+- 0 9108 8604"/>
                  <a:gd name="T81" fmla="*/ T80 w 931"/>
                  <a:gd name="T82" fmla="+- 0 2881 2879"/>
                  <a:gd name="T83" fmla="*/ 2881 h 931"/>
                  <a:gd name="T84" fmla="+- 0 9070 8604"/>
                  <a:gd name="T85" fmla="*/ T84 w 931"/>
                  <a:gd name="T86" fmla="+- 0 2879 2879"/>
                  <a:gd name="T87" fmla="*/ 2879 h 931"/>
                  <a:gd name="T88" fmla="+- 0 9032 8604"/>
                  <a:gd name="T89" fmla="*/ T88 w 931"/>
                  <a:gd name="T90" fmla="+- 0 2881 2879"/>
                  <a:gd name="T91" fmla="*/ 2881 h 931"/>
                  <a:gd name="T92" fmla="+- 0 8958 8604"/>
                  <a:gd name="T93" fmla="*/ T92 w 931"/>
                  <a:gd name="T94" fmla="+- 0 2893 2879"/>
                  <a:gd name="T95" fmla="*/ 2893 h 931"/>
                  <a:gd name="T96" fmla="+- 0 8888 8604"/>
                  <a:gd name="T97" fmla="*/ T96 w 931"/>
                  <a:gd name="T98" fmla="+- 0 2916 2879"/>
                  <a:gd name="T99" fmla="*/ 2916 h 931"/>
                  <a:gd name="T100" fmla="+- 0 8824 8604"/>
                  <a:gd name="T101" fmla="*/ T100 w 931"/>
                  <a:gd name="T102" fmla="+- 0 2949 2879"/>
                  <a:gd name="T103" fmla="*/ 2949 h 931"/>
                  <a:gd name="T104" fmla="+- 0 8767 8604"/>
                  <a:gd name="T105" fmla="*/ T104 w 931"/>
                  <a:gd name="T106" fmla="+- 0 2991 2879"/>
                  <a:gd name="T107" fmla="*/ 2991 h 931"/>
                  <a:gd name="T108" fmla="+- 0 8716 8604"/>
                  <a:gd name="T109" fmla="*/ T108 w 931"/>
                  <a:gd name="T110" fmla="+- 0 3042 2879"/>
                  <a:gd name="T111" fmla="*/ 3042 h 931"/>
                  <a:gd name="T112" fmla="+- 0 8674 8604"/>
                  <a:gd name="T113" fmla="*/ T112 w 931"/>
                  <a:gd name="T114" fmla="+- 0 3099 2879"/>
                  <a:gd name="T115" fmla="*/ 3099 h 931"/>
                  <a:gd name="T116" fmla="+- 0 8641 8604"/>
                  <a:gd name="T117" fmla="*/ T116 w 931"/>
                  <a:gd name="T118" fmla="+- 0 3163 2879"/>
                  <a:gd name="T119" fmla="*/ 3163 h 931"/>
                  <a:gd name="T120" fmla="+- 0 8618 8604"/>
                  <a:gd name="T121" fmla="*/ T120 w 931"/>
                  <a:gd name="T122" fmla="+- 0 3233 2879"/>
                  <a:gd name="T123" fmla="*/ 3233 h 931"/>
                  <a:gd name="T124" fmla="+- 0 8606 8604"/>
                  <a:gd name="T125" fmla="*/ T124 w 931"/>
                  <a:gd name="T126" fmla="+- 0 3307 2879"/>
                  <a:gd name="T127" fmla="*/ 3307 h 931"/>
                  <a:gd name="T128" fmla="+- 0 8604 8604"/>
                  <a:gd name="T129" fmla="*/ T128 w 931"/>
                  <a:gd name="T130" fmla="+- 0 3345 2879"/>
                  <a:gd name="T131" fmla="*/ 3345 h 931"/>
                  <a:gd name="T132" fmla="+- 0 8606 8604"/>
                  <a:gd name="T133" fmla="*/ T132 w 931"/>
                  <a:gd name="T134" fmla="+- 0 3383 2879"/>
                  <a:gd name="T135" fmla="*/ 3383 h 931"/>
                  <a:gd name="T136" fmla="+- 0 8618 8604"/>
                  <a:gd name="T137" fmla="*/ T136 w 931"/>
                  <a:gd name="T138" fmla="+- 0 3457 2879"/>
                  <a:gd name="T139" fmla="*/ 3457 h 931"/>
                  <a:gd name="T140" fmla="+- 0 8641 8604"/>
                  <a:gd name="T141" fmla="*/ T140 w 931"/>
                  <a:gd name="T142" fmla="+- 0 3526 2879"/>
                  <a:gd name="T143" fmla="*/ 3526 h 931"/>
                  <a:gd name="T144" fmla="+- 0 8674 8604"/>
                  <a:gd name="T145" fmla="*/ T144 w 931"/>
                  <a:gd name="T146" fmla="+- 0 3590 2879"/>
                  <a:gd name="T147" fmla="*/ 3590 h 931"/>
                  <a:gd name="T148" fmla="+- 0 8716 8604"/>
                  <a:gd name="T149" fmla="*/ T148 w 931"/>
                  <a:gd name="T150" fmla="+- 0 3648 2879"/>
                  <a:gd name="T151" fmla="*/ 3648 h 931"/>
                  <a:gd name="T152" fmla="+- 0 8767 8604"/>
                  <a:gd name="T153" fmla="*/ T152 w 931"/>
                  <a:gd name="T154" fmla="+- 0 3698 2879"/>
                  <a:gd name="T155" fmla="*/ 3698 h 931"/>
                  <a:gd name="T156" fmla="+- 0 8824 8604"/>
                  <a:gd name="T157" fmla="*/ T156 w 931"/>
                  <a:gd name="T158" fmla="+- 0 3741 2879"/>
                  <a:gd name="T159" fmla="*/ 3741 h 931"/>
                  <a:gd name="T160" fmla="+- 0 8888 8604"/>
                  <a:gd name="T161" fmla="*/ T160 w 931"/>
                  <a:gd name="T162" fmla="+- 0 3774 2879"/>
                  <a:gd name="T163" fmla="*/ 3774 h 931"/>
                  <a:gd name="T164" fmla="+- 0 8958 8604"/>
                  <a:gd name="T165" fmla="*/ T164 w 931"/>
                  <a:gd name="T166" fmla="+- 0 3797 2879"/>
                  <a:gd name="T167" fmla="*/ 3797 h 931"/>
                  <a:gd name="T168" fmla="+- 0 9032 8604"/>
                  <a:gd name="T169" fmla="*/ T168 w 931"/>
                  <a:gd name="T170" fmla="+- 0 3809 2879"/>
                  <a:gd name="T171" fmla="*/ 3809 h 931"/>
                  <a:gd name="T172" fmla="+- 0 9070 8604"/>
                  <a:gd name="T173" fmla="*/ T172 w 931"/>
                  <a:gd name="T174" fmla="+- 0 3810 2879"/>
                  <a:gd name="T175" fmla="*/ 3810 h 9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1" h="931">
                    <a:moveTo>
                      <a:pt x="466" y="931"/>
                    </a:moveTo>
                    <a:lnTo>
                      <a:pt x="541" y="925"/>
                    </a:lnTo>
                    <a:lnTo>
                      <a:pt x="613" y="908"/>
                    </a:lnTo>
                    <a:lnTo>
                      <a:pt x="680" y="879"/>
                    </a:lnTo>
                    <a:lnTo>
                      <a:pt x="741" y="842"/>
                    </a:lnTo>
                    <a:lnTo>
                      <a:pt x="795" y="795"/>
                    </a:lnTo>
                    <a:lnTo>
                      <a:pt x="842" y="741"/>
                    </a:lnTo>
                    <a:lnTo>
                      <a:pt x="879" y="680"/>
                    </a:lnTo>
                    <a:lnTo>
                      <a:pt x="908" y="613"/>
                    </a:lnTo>
                    <a:lnTo>
                      <a:pt x="925" y="541"/>
                    </a:lnTo>
                    <a:lnTo>
                      <a:pt x="931" y="466"/>
                    </a:lnTo>
                    <a:lnTo>
                      <a:pt x="930" y="428"/>
                    </a:lnTo>
                    <a:lnTo>
                      <a:pt x="918" y="354"/>
                    </a:lnTo>
                    <a:lnTo>
                      <a:pt x="895" y="284"/>
                    </a:lnTo>
                    <a:lnTo>
                      <a:pt x="862" y="220"/>
                    </a:lnTo>
                    <a:lnTo>
                      <a:pt x="819" y="163"/>
                    </a:lnTo>
                    <a:lnTo>
                      <a:pt x="769" y="112"/>
                    </a:lnTo>
                    <a:lnTo>
                      <a:pt x="711" y="70"/>
                    </a:lnTo>
                    <a:lnTo>
                      <a:pt x="647" y="37"/>
                    </a:lnTo>
                    <a:lnTo>
                      <a:pt x="578" y="14"/>
                    </a:lnTo>
                    <a:lnTo>
                      <a:pt x="504" y="2"/>
                    </a:lnTo>
                    <a:lnTo>
                      <a:pt x="466" y="0"/>
                    </a:lnTo>
                    <a:lnTo>
                      <a:pt x="428" y="2"/>
                    </a:lnTo>
                    <a:lnTo>
                      <a:pt x="354" y="14"/>
                    </a:lnTo>
                    <a:lnTo>
                      <a:pt x="284" y="37"/>
                    </a:lnTo>
                    <a:lnTo>
                      <a:pt x="220" y="70"/>
                    </a:lnTo>
                    <a:lnTo>
                      <a:pt x="163" y="112"/>
                    </a:lnTo>
                    <a:lnTo>
                      <a:pt x="112" y="163"/>
                    </a:lnTo>
                    <a:lnTo>
                      <a:pt x="70" y="220"/>
                    </a:lnTo>
                    <a:lnTo>
                      <a:pt x="37" y="284"/>
                    </a:lnTo>
                    <a:lnTo>
                      <a:pt x="14" y="354"/>
                    </a:lnTo>
                    <a:lnTo>
                      <a:pt x="2" y="428"/>
                    </a:lnTo>
                    <a:lnTo>
                      <a:pt x="0" y="466"/>
                    </a:lnTo>
                    <a:lnTo>
                      <a:pt x="2" y="504"/>
                    </a:lnTo>
                    <a:lnTo>
                      <a:pt x="14" y="578"/>
                    </a:lnTo>
                    <a:lnTo>
                      <a:pt x="37" y="647"/>
                    </a:lnTo>
                    <a:lnTo>
                      <a:pt x="70" y="711"/>
                    </a:lnTo>
                    <a:lnTo>
                      <a:pt x="112" y="769"/>
                    </a:lnTo>
                    <a:lnTo>
                      <a:pt x="163" y="819"/>
                    </a:lnTo>
                    <a:lnTo>
                      <a:pt x="220" y="862"/>
                    </a:lnTo>
                    <a:lnTo>
                      <a:pt x="284" y="895"/>
                    </a:lnTo>
                    <a:lnTo>
                      <a:pt x="354" y="918"/>
                    </a:lnTo>
                    <a:lnTo>
                      <a:pt x="428" y="930"/>
                    </a:lnTo>
                    <a:lnTo>
                      <a:pt x="466" y="931"/>
                    </a:lnTo>
                    <a:close/>
                  </a:path>
                </a:pathLst>
              </a:custGeom>
              <a:noFill/>
              <a:ln w="38100">
                <a:solidFill>
                  <a:srgbClr val="E1E1E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grpSp>
          <p:nvGrpSpPr>
            <p:cNvPr id="8" name="Group 8"/>
            <p:cNvGrpSpPr>
              <a:grpSpLocks/>
            </p:cNvGrpSpPr>
            <p:nvPr/>
          </p:nvGrpSpPr>
          <p:grpSpPr bwMode="auto">
            <a:xfrm>
              <a:off x="8930" y="3110"/>
              <a:ext cx="407" cy="470"/>
              <a:chOff x="8930" y="3110"/>
              <a:chExt cx="407" cy="470"/>
            </a:xfrm>
          </p:grpSpPr>
          <p:sp>
            <p:nvSpPr>
              <p:cNvPr id="11" name="Freeform 9"/>
              <p:cNvSpPr>
                <a:spLocks/>
              </p:cNvSpPr>
              <p:nvPr/>
            </p:nvSpPr>
            <p:spPr bwMode="auto">
              <a:xfrm>
                <a:off x="8930" y="3110"/>
                <a:ext cx="407" cy="470"/>
              </a:xfrm>
              <a:custGeom>
                <a:avLst/>
                <a:gdLst>
                  <a:gd name="T0" fmla="+- 0 8930 8930"/>
                  <a:gd name="T1" fmla="*/ T0 w 407"/>
                  <a:gd name="T2" fmla="+- 0 3110 3110"/>
                  <a:gd name="T3" fmla="*/ 3110 h 470"/>
                  <a:gd name="T4" fmla="+- 0 8930 8930"/>
                  <a:gd name="T5" fmla="*/ T4 w 407"/>
                  <a:gd name="T6" fmla="+- 0 3580 3110"/>
                  <a:gd name="T7" fmla="*/ 3580 h 470"/>
                  <a:gd name="T8" fmla="+- 0 9337 8930"/>
                  <a:gd name="T9" fmla="*/ T8 w 407"/>
                  <a:gd name="T10" fmla="+- 0 3345 3110"/>
                  <a:gd name="T11" fmla="*/ 3345 h 470"/>
                  <a:gd name="T12" fmla="+- 0 8930 8930"/>
                  <a:gd name="T13" fmla="*/ T12 w 407"/>
                  <a:gd name="T14" fmla="+- 0 3110 3110"/>
                  <a:gd name="T15" fmla="*/ 3110 h 470"/>
                </a:gdLst>
                <a:ahLst/>
                <a:cxnLst>
                  <a:cxn ang="0">
                    <a:pos x="T1" y="T3"/>
                  </a:cxn>
                  <a:cxn ang="0">
                    <a:pos x="T5" y="T7"/>
                  </a:cxn>
                  <a:cxn ang="0">
                    <a:pos x="T9" y="T11"/>
                  </a:cxn>
                  <a:cxn ang="0">
                    <a:pos x="T13" y="T15"/>
                  </a:cxn>
                </a:cxnLst>
                <a:rect l="0" t="0" r="r" b="b"/>
                <a:pathLst>
                  <a:path w="407" h="470">
                    <a:moveTo>
                      <a:pt x="0" y="0"/>
                    </a:moveTo>
                    <a:lnTo>
                      <a:pt x="0" y="470"/>
                    </a:lnTo>
                    <a:lnTo>
                      <a:pt x="407" y="235"/>
                    </a:ln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spTree>
    <p:extLst>
      <p:ext uri="{BB962C8B-B14F-4D97-AF65-F5344CB8AC3E}">
        <p14:creationId xmlns:p14="http://schemas.microsoft.com/office/powerpoint/2010/main" val="181067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descr="Immagine che contiene testo, schermata, Carattere&#10;&#10;Descrizione generata automaticamente">
            <a:extLst>
              <a:ext uri="{FF2B5EF4-FFF2-40B4-BE49-F238E27FC236}">
                <a16:creationId xmlns:a16="http://schemas.microsoft.com/office/drawing/2014/main" id="{E789CACE-1580-0329-EAF6-B2E0282E3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102"/>
            <a:ext cx="7925487" cy="3139712"/>
          </a:xfrm>
          <a:prstGeom prst="rect">
            <a:avLst/>
          </a:prstGeom>
        </p:spPr>
      </p:pic>
      <p:pic>
        <p:nvPicPr>
          <p:cNvPr id="9" name="Immagine 8" descr="Immagine che contiene testo, schermata, Carattere, documento&#10;&#10;Descrizione generata automaticamente">
            <a:extLst>
              <a:ext uri="{FF2B5EF4-FFF2-40B4-BE49-F238E27FC236}">
                <a16:creationId xmlns:a16="http://schemas.microsoft.com/office/drawing/2014/main" id="{F7170A5A-D4F5-C27A-6AA2-76F91D1E0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405" y="2371904"/>
            <a:ext cx="6637595" cy="2751058"/>
          </a:xfrm>
          <a:prstGeom prst="rect">
            <a:avLst/>
          </a:prstGeom>
        </p:spPr>
      </p:pic>
      <p:cxnSp>
        <p:nvCxnSpPr>
          <p:cNvPr id="11" name="Connettore diritto 10">
            <a:extLst>
              <a:ext uri="{FF2B5EF4-FFF2-40B4-BE49-F238E27FC236}">
                <a16:creationId xmlns:a16="http://schemas.microsoft.com/office/drawing/2014/main" id="{5724B8D0-85D5-0D26-D719-6ACEEDF28B8D}"/>
              </a:ext>
            </a:extLst>
          </p:cNvPr>
          <p:cNvCxnSpPr/>
          <p:nvPr/>
        </p:nvCxnSpPr>
        <p:spPr>
          <a:xfrm>
            <a:off x="3707904" y="3435846"/>
            <a:ext cx="273630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567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0" y="2228046"/>
            <a:ext cx="2160240" cy="646331"/>
          </a:xfrm>
          <a:prstGeom prst="rect">
            <a:avLst/>
          </a:prstGeom>
          <a:noFill/>
        </p:spPr>
        <p:txBody>
          <a:bodyPr wrap="square" rtlCol="0">
            <a:spAutoFit/>
          </a:bodyPr>
          <a:lstStyle/>
          <a:p>
            <a:r>
              <a:rPr lang="it-IT" b="1" dirty="0">
                <a:solidFill>
                  <a:schemeClr val="bg1"/>
                </a:solidFill>
                <a:latin typeface="Gill Sans MT" pitchFamily="34" charset="0"/>
              </a:rPr>
              <a:t>ELEMENTI FONDAMENTALI</a:t>
            </a:r>
          </a:p>
        </p:txBody>
      </p:sp>
      <p:pic>
        <p:nvPicPr>
          <p:cNvPr id="2" name="Immagine 1" descr="Ritaglio schermata"/>
          <p:cNvPicPr>
            <a:picLocks noChangeAspect="1"/>
          </p:cNvPicPr>
          <p:nvPr/>
        </p:nvPicPr>
        <p:blipFill rotWithShape="1">
          <a:blip r:embed="rId3">
            <a:extLst>
              <a:ext uri="{28A0092B-C50C-407E-A947-70E740481C1C}">
                <a14:useLocalDpi xmlns:a14="http://schemas.microsoft.com/office/drawing/2010/main" val="0"/>
              </a:ext>
            </a:extLst>
          </a:blip>
          <a:srcRect t="31114"/>
          <a:stretch/>
        </p:blipFill>
        <p:spPr>
          <a:xfrm>
            <a:off x="2339752" y="2139702"/>
            <a:ext cx="6673597" cy="2532503"/>
          </a:xfrm>
          <a:prstGeom prst="rect">
            <a:avLst/>
          </a:prstGeom>
        </p:spPr>
      </p:pic>
      <p:pic>
        <p:nvPicPr>
          <p:cNvPr id="5" name="Immagine 4" descr="Ritaglio schermata">
            <a:extLst>
              <a:ext uri="{FF2B5EF4-FFF2-40B4-BE49-F238E27FC236}">
                <a16:creationId xmlns:a16="http://schemas.microsoft.com/office/drawing/2014/main" id="{F9C89904-000A-45BB-88A8-1B8FC48D8079}"/>
              </a:ext>
            </a:extLst>
          </p:cNvPr>
          <p:cNvPicPr>
            <a:picLocks noChangeAspect="1"/>
          </p:cNvPicPr>
          <p:nvPr/>
        </p:nvPicPr>
        <p:blipFill rotWithShape="1">
          <a:blip r:embed="rId3">
            <a:extLst>
              <a:ext uri="{28A0092B-C50C-407E-A947-70E740481C1C}">
                <a14:useLocalDpi xmlns:a14="http://schemas.microsoft.com/office/drawing/2010/main" val="0"/>
              </a:ext>
            </a:extLst>
          </a:blip>
          <a:srcRect r="2890" b="68662"/>
          <a:stretch/>
        </p:blipFill>
        <p:spPr>
          <a:xfrm>
            <a:off x="2628910" y="771550"/>
            <a:ext cx="6480719" cy="1152128"/>
          </a:xfrm>
          <a:prstGeom prst="rect">
            <a:avLst/>
          </a:prstGeom>
        </p:spPr>
      </p:pic>
    </p:spTree>
    <p:extLst>
      <p:ext uri="{BB962C8B-B14F-4D97-AF65-F5344CB8AC3E}">
        <p14:creationId xmlns:p14="http://schemas.microsoft.com/office/powerpoint/2010/main" val="292342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0" y="2283718"/>
            <a:ext cx="2160240" cy="369332"/>
          </a:xfrm>
          <a:prstGeom prst="rect">
            <a:avLst/>
          </a:prstGeom>
          <a:noFill/>
        </p:spPr>
        <p:txBody>
          <a:bodyPr wrap="square" rtlCol="0">
            <a:spAutoFit/>
          </a:bodyPr>
          <a:lstStyle/>
          <a:p>
            <a:r>
              <a:rPr lang="it-IT" b="1" dirty="0">
                <a:solidFill>
                  <a:schemeClr val="bg1"/>
                </a:solidFill>
                <a:latin typeface="Gill Sans MT" pitchFamily="34" charset="0"/>
              </a:rPr>
              <a:t>TU SICUREZZA</a:t>
            </a:r>
          </a:p>
        </p:txBody>
      </p:sp>
      <p:sp>
        <p:nvSpPr>
          <p:cNvPr id="9" name="CasellaDiTesto 8">
            <a:extLst>
              <a:ext uri="{FF2B5EF4-FFF2-40B4-BE49-F238E27FC236}">
                <a16:creationId xmlns:a16="http://schemas.microsoft.com/office/drawing/2014/main" id="{2974AD9A-80EF-4E3E-872B-DA6B80D56E15}"/>
              </a:ext>
            </a:extLst>
          </p:cNvPr>
          <p:cNvSpPr txBox="1"/>
          <p:nvPr/>
        </p:nvSpPr>
        <p:spPr>
          <a:xfrm>
            <a:off x="4954848" y="0"/>
            <a:ext cx="4189154" cy="923330"/>
          </a:xfrm>
          <a:prstGeom prst="rect">
            <a:avLst/>
          </a:prstGeom>
          <a:noFill/>
          <a:ln w="28575">
            <a:solidFill>
              <a:schemeClr val="tx2"/>
            </a:solidFill>
          </a:ln>
        </p:spPr>
        <p:txBody>
          <a:bodyPr wrap="square" rtlCol="0">
            <a:spAutoFit/>
          </a:bodyPr>
          <a:lstStyle/>
          <a:p>
            <a:pPr algn="ctr"/>
            <a:r>
              <a:rPr lang="it-IT" b="1" dirty="0">
                <a:solidFill>
                  <a:schemeClr val="tx2"/>
                </a:solidFill>
                <a:effectLst>
                  <a:outerShdw blurRad="38100" dist="38100" dir="2700000" algn="tl">
                    <a:srgbClr val="000000">
                      <a:alpha val="43137"/>
                    </a:srgbClr>
                  </a:outerShdw>
                </a:effectLst>
                <a:latin typeface="Gill Sans MT" pitchFamily="34" charset="0"/>
              </a:rPr>
              <a:t>DOVE TROVIAMO LE PRINCIPALI NORME SULLA SALUTE E SICUREZZA SU LAVORO (SSLL)?</a:t>
            </a:r>
          </a:p>
        </p:txBody>
      </p:sp>
      <p:pic>
        <p:nvPicPr>
          <p:cNvPr id="3" name="Immagine 2" descr="Immagine che contiene testo&#10;&#10;Descrizione generata automaticamente">
            <a:extLst>
              <a:ext uri="{FF2B5EF4-FFF2-40B4-BE49-F238E27FC236}">
                <a16:creationId xmlns:a16="http://schemas.microsoft.com/office/drawing/2014/main" id="{F34BC673-DA4D-4963-A2F1-E81C917A9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275606"/>
            <a:ext cx="6735949" cy="2927388"/>
          </a:xfrm>
          <a:prstGeom prst="rect">
            <a:avLst/>
          </a:prstGeom>
        </p:spPr>
      </p:pic>
    </p:spTree>
    <p:extLst>
      <p:ext uri="{BB962C8B-B14F-4D97-AF65-F5344CB8AC3E}">
        <p14:creationId xmlns:p14="http://schemas.microsoft.com/office/powerpoint/2010/main" val="14059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0" y="2249455"/>
            <a:ext cx="2160240" cy="646331"/>
          </a:xfrm>
          <a:prstGeom prst="rect">
            <a:avLst/>
          </a:prstGeom>
          <a:noFill/>
        </p:spPr>
        <p:txBody>
          <a:bodyPr wrap="square" rtlCol="0">
            <a:spAutoFit/>
          </a:bodyPr>
          <a:lstStyle/>
          <a:p>
            <a:r>
              <a:rPr lang="it-IT" b="1" dirty="0">
                <a:solidFill>
                  <a:schemeClr val="bg1"/>
                </a:solidFill>
                <a:latin typeface="Gill Sans MT" pitchFamily="34" charset="0"/>
              </a:rPr>
              <a:t>TU SICUREZZA: DI COSA PARLA?</a:t>
            </a:r>
          </a:p>
        </p:txBody>
      </p:sp>
      <p:sp>
        <p:nvSpPr>
          <p:cNvPr id="3" name="Rettangolo 2">
            <a:extLst>
              <a:ext uri="{FF2B5EF4-FFF2-40B4-BE49-F238E27FC236}">
                <a16:creationId xmlns:a16="http://schemas.microsoft.com/office/drawing/2014/main" id="{384CA52C-E2DC-46F1-A02C-A25AB8D39B76}"/>
              </a:ext>
            </a:extLst>
          </p:cNvPr>
          <p:cNvSpPr/>
          <p:nvPr/>
        </p:nvSpPr>
        <p:spPr>
          <a:xfrm>
            <a:off x="2266093" y="1131590"/>
            <a:ext cx="2160240" cy="3096344"/>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latin typeface="Gill Sans MT" panose="020B0502020104020203" pitchFamily="34" charset="0"/>
              </a:rPr>
              <a:t>TITOLO I</a:t>
            </a:r>
          </a:p>
          <a:p>
            <a:pPr algn="ctr"/>
            <a:endParaRPr lang="it-IT" sz="1400" dirty="0">
              <a:solidFill>
                <a:srgbClr val="FF0000"/>
              </a:solidFill>
              <a:latin typeface="Gill Sans MT" panose="020B0502020104020203" pitchFamily="34" charset="0"/>
            </a:endParaRPr>
          </a:p>
          <a:p>
            <a:pPr algn="ctr"/>
            <a:r>
              <a:rPr lang="it-IT" sz="1000" b="1" dirty="0">
                <a:solidFill>
                  <a:srgbClr val="FF0000"/>
                </a:solidFill>
                <a:latin typeface="Gill Sans MT" panose="020B0502020104020203" pitchFamily="34" charset="0"/>
              </a:rPr>
              <a:t>CAPO I</a:t>
            </a:r>
          </a:p>
          <a:p>
            <a:pPr algn="ctr"/>
            <a:r>
              <a:rPr lang="it-IT" sz="1000" b="1" dirty="0">
                <a:solidFill>
                  <a:schemeClr val="accent2">
                    <a:lumMod val="75000"/>
                  </a:schemeClr>
                </a:solidFill>
                <a:latin typeface="Gill Sans MT" panose="020B0502020104020203" pitchFamily="34" charset="0"/>
              </a:rPr>
              <a:t>DISPOSIZIONI GENERALI</a:t>
            </a:r>
          </a:p>
          <a:p>
            <a:pPr algn="ctr"/>
            <a:endParaRPr lang="it-IT" sz="1000" dirty="0">
              <a:solidFill>
                <a:schemeClr val="accent2">
                  <a:lumMod val="75000"/>
                </a:schemeClr>
              </a:solidFill>
              <a:latin typeface="Gill Sans MT" panose="020B0502020104020203" pitchFamily="34" charset="0"/>
            </a:endParaRPr>
          </a:p>
          <a:p>
            <a:pPr algn="ctr"/>
            <a:r>
              <a:rPr lang="it-IT" sz="1000" b="1" dirty="0">
                <a:solidFill>
                  <a:srgbClr val="FF0000"/>
                </a:solidFill>
                <a:latin typeface="Gill Sans MT" panose="020B0502020104020203" pitchFamily="34" charset="0"/>
              </a:rPr>
              <a:t>CAPO II</a:t>
            </a:r>
          </a:p>
          <a:p>
            <a:pPr algn="ctr"/>
            <a:r>
              <a:rPr lang="it-IT" sz="1000" b="1" dirty="0">
                <a:solidFill>
                  <a:schemeClr val="accent2">
                    <a:lumMod val="75000"/>
                  </a:schemeClr>
                </a:solidFill>
                <a:latin typeface="Gill Sans MT" panose="020B0502020104020203" pitchFamily="34" charset="0"/>
              </a:rPr>
              <a:t>DISPOSIZIONI ISTITUZIONALE</a:t>
            </a:r>
          </a:p>
          <a:p>
            <a:pPr algn="ctr"/>
            <a:endParaRPr lang="it-IT" sz="1000" b="1" dirty="0">
              <a:solidFill>
                <a:schemeClr val="accent2">
                  <a:lumMod val="75000"/>
                </a:schemeClr>
              </a:solidFill>
              <a:latin typeface="Gill Sans MT" panose="020B0502020104020203" pitchFamily="34" charset="0"/>
            </a:endParaRPr>
          </a:p>
          <a:p>
            <a:pPr algn="ctr"/>
            <a:r>
              <a:rPr lang="it-IT" sz="1000" b="1" dirty="0">
                <a:solidFill>
                  <a:srgbClr val="FF0000"/>
                </a:solidFill>
                <a:latin typeface="Gill Sans MT" panose="020B0502020104020203" pitchFamily="34" charset="0"/>
              </a:rPr>
              <a:t>CAPO III</a:t>
            </a:r>
          </a:p>
          <a:p>
            <a:pPr algn="ctr"/>
            <a:r>
              <a:rPr lang="it-IT" sz="1000" b="1" dirty="0">
                <a:solidFill>
                  <a:schemeClr val="accent2">
                    <a:lumMod val="75000"/>
                  </a:schemeClr>
                </a:solidFill>
                <a:latin typeface="Gill Sans MT" panose="020B0502020104020203" pitchFamily="34" charset="0"/>
              </a:rPr>
              <a:t>GESTIONE DELLA PREVENZIONE</a:t>
            </a:r>
          </a:p>
          <a:p>
            <a:pPr algn="ctr"/>
            <a:r>
              <a:rPr lang="it-IT" sz="1000" b="1" dirty="0">
                <a:solidFill>
                  <a:schemeClr val="accent2">
                    <a:lumMod val="75000"/>
                  </a:schemeClr>
                </a:solidFill>
                <a:latin typeface="Gill Sans MT" panose="020B0502020104020203" pitchFamily="34" charset="0"/>
              </a:rPr>
              <a:t>NEI LUOGHI DI LAVORO</a:t>
            </a:r>
          </a:p>
          <a:p>
            <a:pPr algn="ctr"/>
            <a:endParaRPr lang="it-IT" sz="1000" b="1" dirty="0">
              <a:solidFill>
                <a:schemeClr val="accent2">
                  <a:lumMod val="75000"/>
                </a:schemeClr>
              </a:solidFill>
              <a:latin typeface="Gill Sans MT" panose="020B0502020104020203" pitchFamily="34" charset="0"/>
            </a:endParaRPr>
          </a:p>
          <a:p>
            <a:pPr algn="ctr"/>
            <a:r>
              <a:rPr lang="it-IT" sz="1000" b="1" dirty="0">
                <a:solidFill>
                  <a:srgbClr val="FF0000"/>
                </a:solidFill>
                <a:latin typeface="Gill Sans MT" panose="020B0502020104020203" pitchFamily="34" charset="0"/>
              </a:rPr>
              <a:t>CAPO IV</a:t>
            </a:r>
          </a:p>
          <a:p>
            <a:pPr algn="ctr"/>
            <a:r>
              <a:rPr lang="it-IT" sz="1000" b="1" dirty="0">
                <a:solidFill>
                  <a:schemeClr val="accent2">
                    <a:lumMod val="75000"/>
                  </a:schemeClr>
                </a:solidFill>
                <a:latin typeface="Gill Sans MT" panose="020B0502020104020203" pitchFamily="34" charset="0"/>
              </a:rPr>
              <a:t>DISPOSIZIONI PENALI</a:t>
            </a:r>
          </a:p>
          <a:p>
            <a:pPr algn="ctr"/>
            <a:endParaRPr lang="it-IT" sz="1000" b="1" dirty="0">
              <a:solidFill>
                <a:schemeClr val="accent2">
                  <a:lumMod val="75000"/>
                </a:schemeClr>
              </a:solidFill>
              <a:latin typeface="Gill Sans MT" panose="020B0502020104020203" pitchFamily="34" charset="0"/>
            </a:endParaRPr>
          </a:p>
        </p:txBody>
      </p:sp>
      <p:sp>
        <p:nvSpPr>
          <p:cNvPr id="4" name="Rettangolo 3">
            <a:extLst>
              <a:ext uri="{FF2B5EF4-FFF2-40B4-BE49-F238E27FC236}">
                <a16:creationId xmlns:a16="http://schemas.microsoft.com/office/drawing/2014/main" id="{E806496A-E3FA-48BD-9311-6C308389148B}"/>
              </a:ext>
            </a:extLst>
          </p:cNvPr>
          <p:cNvSpPr/>
          <p:nvPr/>
        </p:nvSpPr>
        <p:spPr>
          <a:xfrm>
            <a:off x="4644008" y="555526"/>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II</a:t>
            </a:r>
          </a:p>
          <a:p>
            <a:pPr algn="ctr"/>
            <a:r>
              <a:rPr lang="it-IT" sz="1000" b="1" dirty="0">
                <a:solidFill>
                  <a:schemeClr val="accent2"/>
                </a:solidFill>
              </a:rPr>
              <a:t>LUOGHI DI LAVORO</a:t>
            </a:r>
          </a:p>
        </p:txBody>
      </p:sp>
      <p:sp>
        <p:nvSpPr>
          <p:cNvPr id="8" name="Rettangolo 7">
            <a:extLst>
              <a:ext uri="{FF2B5EF4-FFF2-40B4-BE49-F238E27FC236}">
                <a16:creationId xmlns:a16="http://schemas.microsoft.com/office/drawing/2014/main" id="{BC1D0A01-C5E3-43D8-9DA6-1BD01E433ACB}"/>
              </a:ext>
            </a:extLst>
          </p:cNvPr>
          <p:cNvSpPr/>
          <p:nvPr/>
        </p:nvSpPr>
        <p:spPr>
          <a:xfrm>
            <a:off x="4644008" y="1139974"/>
            <a:ext cx="2160240" cy="783704"/>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III</a:t>
            </a:r>
          </a:p>
          <a:p>
            <a:pPr algn="ctr"/>
            <a:r>
              <a:rPr lang="it-IT" sz="1000" b="1" dirty="0">
                <a:solidFill>
                  <a:schemeClr val="accent2"/>
                </a:solidFill>
              </a:rPr>
              <a:t>USO DELLE ATTREZZATURE </a:t>
            </a:r>
          </a:p>
          <a:p>
            <a:pPr algn="ctr"/>
            <a:r>
              <a:rPr lang="it-IT" sz="1000" b="1" dirty="0">
                <a:solidFill>
                  <a:schemeClr val="accent2"/>
                </a:solidFill>
              </a:rPr>
              <a:t>DI LAVORO E DEI DISPOSITIVI </a:t>
            </a:r>
          </a:p>
          <a:p>
            <a:pPr algn="ctr"/>
            <a:r>
              <a:rPr lang="it-IT" sz="1000" b="1" dirty="0">
                <a:solidFill>
                  <a:schemeClr val="accent2"/>
                </a:solidFill>
              </a:rPr>
              <a:t>DI PROTEZIONE INDIVIDUALE</a:t>
            </a:r>
          </a:p>
        </p:txBody>
      </p:sp>
      <p:sp>
        <p:nvSpPr>
          <p:cNvPr id="9" name="Rettangolo 8">
            <a:extLst>
              <a:ext uri="{FF2B5EF4-FFF2-40B4-BE49-F238E27FC236}">
                <a16:creationId xmlns:a16="http://schemas.microsoft.com/office/drawing/2014/main" id="{91E24F4B-9D24-478F-A3BC-46CB260F9101}"/>
              </a:ext>
            </a:extLst>
          </p:cNvPr>
          <p:cNvSpPr/>
          <p:nvPr/>
        </p:nvSpPr>
        <p:spPr>
          <a:xfrm>
            <a:off x="4644008" y="1995686"/>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VI</a:t>
            </a:r>
          </a:p>
          <a:p>
            <a:pPr algn="ctr"/>
            <a:r>
              <a:rPr lang="it-IT" sz="1000" b="1" dirty="0">
                <a:solidFill>
                  <a:schemeClr val="accent2"/>
                </a:solidFill>
              </a:rPr>
              <a:t>CANTIERI TEMPORANEI O MOBILI</a:t>
            </a:r>
          </a:p>
        </p:txBody>
      </p:sp>
      <p:sp>
        <p:nvSpPr>
          <p:cNvPr id="10" name="Rettangolo 9">
            <a:extLst>
              <a:ext uri="{FF2B5EF4-FFF2-40B4-BE49-F238E27FC236}">
                <a16:creationId xmlns:a16="http://schemas.microsoft.com/office/drawing/2014/main" id="{C8ABDD6F-5D7E-4E6F-B7BF-C35B217B723F}"/>
              </a:ext>
            </a:extLst>
          </p:cNvPr>
          <p:cNvSpPr/>
          <p:nvPr/>
        </p:nvSpPr>
        <p:spPr>
          <a:xfrm>
            <a:off x="4644008" y="2571749"/>
            <a:ext cx="2160240" cy="648074"/>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V</a:t>
            </a:r>
          </a:p>
          <a:p>
            <a:pPr algn="ctr"/>
            <a:r>
              <a:rPr lang="it-IT" sz="1000" b="1" dirty="0">
                <a:solidFill>
                  <a:schemeClr val="accent2"/>
                </a:solidFill>
              </a:rPr>
              <a:t>SEGNALETICA DI SALUTE E SICUREZZA SUL LAVORO</a:t>
            </a:r>
          </a:p>
        </p:txBody>
      </p:sp>
      <p:sp>
        <p:nvSpPr>
          <p:cNvPr id="11" name="Rettangolo 10">
            <a:extLst>
              <a:ext uri="{FF2B5EF4-FFF2-40B4-BE49-F238E27FC236}">
                <a16:creationId xmlns:a16="http://schemas.microsoft.com/office/drawing/2014/main" id="{6DF753B2-5B87-4B95-832C-160B96FF3CA3}"/>
              </a:ext>
            </a:extLst>
          </p:cNvPr>
          <p:cNvSpPr/>
          <p:nvPr/>
        </p:nvSpPr>
        <p:spPr>
          <a:xfrm>
            <a:off x="4644008" y="3291828"/>
            <a:ext cx="2160240" cy="648074"/>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VI</a:t>
            </a:r>
          </a:p>
          <a:p>
            <a:pPr algn="ctr"/>
            <a:r>
              <a:rPr lang="it-IT" sz="1000" b="1" dirty="0">
                <a:solidFill>
                  <a:schemeClr val="accent2"/>
                </a:solidFill>
              </a:rPr>
              <a:t>MOVIMENTAZIONE MANUALE DEI CARICHI</a:t>
            </a:r>
          </a:p>
        </p:txBody>
      </p:sp>
      <p:sp>
        <p:nvSpPr>
          <p:cNvPr id="12" name="Rettangolo 11">
            <a:extLst>
              <a:ext uri="{FF2B5EF4-FFF2-40B4-BE49-F238E27FC236}">
                <a16:creationId xmlns:a16="http://schemas.microsoft.com/office/drawing/2014/main" id="{01938E1E-0730-4EB2-AF8E-FBA554DCBCF0}"/>
              </a:ext>
            </a:extLst>
          </p:cNvPr>
          <p:cNvSpPr/>
          <p:nvPr/>
        </p:nvSpPr>
        <p:spPr>
          <a:xfrm>
            <a:off x="4644008" y="4011908"/>
            <a:ext cx="2160240" cy="648074"/>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VII</a:t>
            </a:r>
          </a:p>
          <a:p>
            <a:pPr algn="ctr"/>
            <a:r>
              <a:rPr lang="it-IT" sz="1000" b="1" dirty="0">
                <a:solidFill>
                  <a:schemeClr val="accent2"/>
                </a:solidFill>
              </a:rPr>
              <a:t>ATTREZZATURE MUNITE DI VIDEO TERMINALE</a:t>
            </a:r>
          </a:p>
        </p:txBody>
      </p:sp>
      <p:sp>
        <p:nvSpPr>
          <p:cNvPr id="13" name="Rettangolo 12">
            <a:extLst>
              <a:ext uri="{FF2B5EF4-FFF2-40B4-BE49-F238E27FC236}">
                <a16:creationId xmlns:a16="http://schemas.microsoft.com/office/drawing/2014/main" id="{79B20BC7-3FE6-4FE1-B01B-1BC5DD8B94A6}"/>
              </a:ext>
            </a:extLst>
          </p:cNvPr>
          <p:cNvSpPr/>
          <p:nvPr/>
        </p:nvSpPr>
        <p:spPr>
          <a:xfrm>
            <a:off x="6876256" y="843558"/>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VIII</a:t>
            </a:r>
          </a:p>
          <a:p>
            <a:pPr algn="ctr"/>
            <a:r>
              <a:rPr lang="it-IT" sz="1000" b="1" dirty="0">
                <a:solidFill>
                  <a:schemeClr val="accent2"/>
                </a:solidFill>
              </a:rPr>
              <a:t>AGENTI FISICI</a:t>
            </a:r>
          </a:p>
        </p:txBody>
      </p:sp>
      <p:sp>
        <p:nvSpPr>
          <p:cNvPr id="14" name="Rettangolo 13">
            <a:extLst>
              <a:ext uri="{FF2B5EF4-FFF2-40B4-BE49-F238E27FC236}">
                <a16:creationId xmlns:a16="http://schemas.microsoft.com/office/drawing/2014/main" id="{77C6FC3D-51EE-4E05-94D5-87A3A8F5DC5B}"/>
              </a:ext>
            </a:extLst>
          </p:cNvPr>
          <p:cNvSpPr/>
          <p:nvPr/>
        </p:nvSpPr>
        <p:spPr>
          <a:xfrm>
            <a:off x="6876256" y="1419622"/>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IX</a:t>
            </a:r>
          </a:p>
          <a:p>
            <a:pPr algn="ctr"/>
            <a:r>
              <a:rPr lang="it-IT" sz="1000" b="1" dirty="0">
                <a:solidFill>
                  <a:schemeClr val="accent2"/>
                </a:solidFill>
              </a:rPr>
              <a:t>SOSTANZE PERICOLOSE</a:t>
            </a:r>
          </a:p>
        </p:txBody>
      </p:sp>
      <p:sp>
        <p:nvSpPr>
          <p:cNvPr id="16" name="Rettangolo 15">
            <a:extLst>
              <a:ext uri="{FF2B5EF4-FFF2-40B4-BE49-F238E27FC236}">
                <a16:creationId xmlns:a16="http://schemas.microsoft.com/office/drawing/2014/main" id="{4680A070-418C-4CCD-8E38-9A850EB19540}"/>
              </a:ext>
            </a:extLst>
          </p:cNvPr>
          <p:cNvSpPr/>
          <p:nvPr/>
        </p:nvSpPr>
        <p:spPr>
          <a:xfrm>
            <a:off x="6876256" y="1995686"/>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X</a:t>
            </a:r>
          </a:p>
          <a:p>
            <a:pPr algn="ctr"/>
            <a:r>
              <a:rPr lang="it-IT" sz="1000" b="1" dirty="0">
                <a:solidFill>
                  <a:schemeClr val="accent2"/>
                </a:solidFill>
              </a:rPr>
              <a:t>ESPOSIZIONE AD AGENTI BIOLOGICI</a:t>
            </a:r>
          </a:p>
        </p:txBody>
      </p:sp>
      <p:sp>
        <p:nvSpPr>
          <p:cNvPr id="18" name="Rettangolo 17">
            <a:extLst>
              <a:ext uri="{FF2B5EF4-FFF2-40B4-BE49-F238E27FC236}">
                <a16:creationId xmlns:a16="http://schemas.microsoft.com/office/drawing/2014/main" id="{DA5E358C-DD74-4D83-AFE1-0E0853FB2B5F}"/>
              </a:ext>
            </a:extLst>
          </p:cNvPr>
          <p:cNvSpPr/>
          <p:nvPr/>
        </p:nvSpPr>
        <p:spPr>
          <a:xfrm>
            <a:off x="6876256" y="2571750"/>
            <a:ext cx="2160240" cy="504056"/>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XI</a:t>
            </a:r>
          </a:p>
          <a:p>
            <a:pPr algn="ctr"/>
            <a:r>
              <a:rPr lang="it-IT" sz="1000" b="1" dirty="0">
                <a:solidFill>
                  <a:schemeClr val="accent2"/>
                </a:solidFill>
              </a:rPr>
              <a:t>PROTEZIONE ATMOSFERE ESPLOSIVE</a:t>
            </a:r>
          </a:p>
        </p:txBody>
      </p:sp>
      <p:sp>
        <p:nvSpPr>
          <p:cNvPr id="19" name="Rettangolo 18">
            <a:extLst>
              <a:ext uri="{FF2B5EF4-FFF2-40B4-BE49-F238E27FC236}">
                <a16:creationId xmlns:a16="http://schemas.microsoft.com/office/drawing/2014/main" id="{28DAA4ED-2F9E-452C-81F2-B1E4206D9BF6}"/>
              </a:ext>
            </a:extLst>
          </p:cNvPr>
          <p:cNvSpPr/>
          <p:nvPr/>
        </p:nvSpPr>
        <p:spPr>
          <a:xfrm>
            <a:off x="6876256" y="3147812"/>
            <a:ext cx="2160240" cy="648074"/>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TITOLO XII</a:t>
            </a:r>
          </a:p>
          <a:p>
            <a:pPr algn="ctr"/>
            <a:r>
              <a:rPr lang="it-IT" sz="1000" b="1" dirty="0">
                <a:solidFill>
                  <a:schemeClr val="accent2"/>
                </a:solidFill>
              </a:rPr>
              <a:t>DISPOSIZIONI DIVERSE </a:t>
            </a:r>
          </a:p>
          <a:p>
            <a:pPr algn="ctr"/>
            <a:r>
              <a:rPr lang="it-IT" sz="1000" b="1" dirty="0">
                <a:solidFill>
                  <a:schemeClr val="accent2"/>
                </a:solidFill>
              </a:rPr>
              <a:t>IN MATERIA PENALE</a:t>
            </a:r>
          </a:p>
        </p:txBody>
      </p:sp>
      <p:sp>
        <p:nvSpPr>
          <p:cNvPr id="20" name="Rettangolo 19">
            <a:extLst>
              <a:ext uri="{FF2B5EF4-FFF2-40B4-BE49-F238E27FC236}">
                <a16:creationId xmlns:a16="http://schemas.microsoft.com/office/drawing/2014/main" id="{D117DD26-74A3-44ED-999F-F879D20C1053}"/>
              </a:ext>
            </a:extLst>
          </p:cNvPr>
          <p:cNvSpPr/>
          <p:nvPr/>
        </p:nvSpPr>
        <p:spPr>
          <a:xfrm>
            <a:off x="6876256" y="4299943"/>
            <a:ext cx="2160240" cy="36003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Allegati dal I al LI</a:t>
            </a:r>
            <a:endParaRPr lang="it-IT" sz="1000" b="1" dirty="0">
              <a:solidFill>
                <a:schemeClr val="bg1"/>
              </a:solidFill>
            </a:endParaRPr>
          </a:p>
        </p:txBody>
      </p:sp>
    </p:spTree>
    <p:extLst>
      <p:ext uri="{BB962C8B-B14F-4D97-AF65-F5344CB8AC3E}">
        <p14:creationId xmlns:p14="http://schemas.microsoft.com/office/powerpoint/2010/main" val="413062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36512" y="2248584"/>
            <a:ext cx="2088232" cy="646331"/>
          </a:xfrm>
          <a:prstGeom prst="rect">
            <a:avLst/>
          </a:prstGeom>
          <a:noFill/>
        </p:spPr>
        <p:txBody>
          <a:bodyPr wrap="square" rtlCol="0">
            <a:spAutoFit/>
          </a:bodyPr>
          <a:lstStyle/>
          <a:p>
            <a:r>
              <a:rPr lang="it-IT" b="1" dirty="0">
                <a:solidFill>
                  <a:schemeClr val="bg1"/>
                </a:solidFill>
                <a:latin typeface="Gill Sans MT" pitchFamily="34" charset="0"/>
              </a:rPr>
              <a:t>GLI ATTORI DELLA SSLL</a:t>
            </a:r>
          </a:p>
        </p:txBody>
      </p:sp>
      <p:pic>
        <p:nvPicPr>
          <p:cNvPr id="9" name="Immagine 8" descr="Ritaglio schermata"/>
          <p:cNvPicPr>
            <a:picLocks noChangeAspect="1"/>
          </p:cNvPicPr>
          <p:nvPr/>
        </p:nvPicPr>
        <p:blipFill rotWithShape="1">
          <a:blip r:embed="rId3">
            <a:extLst>
              <a:ext uri="{28A0092B-C50C-407E-A947-70E740481C1C}">
                <a14:useLocalDpi xmlns:a14="http://schemas.microsoft.com/office/drawing/2010/main" val="0"/>
              </a:ext>
            </a:extLst>
          </a:blip>
          <a:srcRect l="794"/>
          <a:stretch/>
        </p:blipFill>
        <p:spPr>
          <a:xfrm>
            <a:off x="3444741" y="0"/>
            <a:ext cx="4511635" cy="5143500"/>
          </a:xfrm>
          <a:prstGeom prst="rect">
            <a:avLst/>
          </a:prstGeom>
        </p:spPr>
      </p:pic>
    </p:spTree>
    <p:extLst>
      <p:ext uri="{BB962C8B-B14F-4D97-AF65-F5344CB8AC3E}">
        <p14:creationId xmlns:p14="http://schemas.microsoft.com/office/powerpoint/2010/main" val="413062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topview del desktop aziendale funzionante. - tavolo con computer foto e immagini stock">
            <a:extLst>
              <a:ext uri="{FF2B5EF4-FFF2-40B4-BE49-F238E27FC236}">
                <a16:creationId xmlns:a16="http://schemas.microsoft.com/office/drawing/2014/main" id="{01727993-26F6-4DA5-8020-AC19EC7565A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7715" y="306146"/>
            <a:ext cx="7126286" cy="461664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0" y="-20538"/>
            <a:ext cx="216024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7618" y="2089547"/>
            <a:ext cx="2160240" cy="923330"/>
          </a:xfrm>
          <a:prstGeom prst="rect">
            <a:avLst/>
          </a:prstGeom>
          <a:noFill/>
        </p:spPr>
        <p:txBody>
          <a:bodyPr wrap="square" rtlCol="0">
            <a:spAutoFit/>
          </a:bodyPr>
          <a:lstStyle/>
          <a:p>
            <a:r>
              <a:rPr lang="it-IT" b="1" dirty="0">
                <a:solidFill>
                  <a:schemeClr val="bg1"/>
                </a:solidFill>
                <a:latin typeface="Gill Sans MT" pitchFamily="34" charset="0"/>
              </a:rPr>
              <a:t>DEVONO </a:t>
            </a:r>
          </a:p>
          <a:p>
            <a:r>
              <a:rPr lang="it-IT" b="1" dirty="0">
                <a:solidFill>
                  <a:schemeClr val="bg1"/>
                </a:solidFill>
                <a:latin typeface="Gill Sans MT" pitchFamily="34" charset="0"/>
              </a:rPr>
              <a:t>FARE TUTTO </a:t>
            </a:r>
          </a:p>
          <a:p>
            <a:r>
              <a:rPr lang="it-IT" b="1" dirty="0">
                <a:solidFill>
                  <a:schemeClr val="bg1"/>
                </a:solidFill>
                <a:latin typeface="Gill Sans MT" pitchFamily="34" charset="0"/>
              </a:rPr>
              <a:t>GLI ALTRI?</a:t>
            </a:r>
          </a:p>
        </p:txBody>
      </p:sp>
      <p:sp>
        <p:nvSpPr>
          <p:cNvPr id="10" name="Rettangolo 9">
            <a:extLst>
              <a:ext uri="{FF2B5EF4-FFF2-40B4-BE49-F238E27FC236}">
                <a16:creationId xmlns:a16="http://schemas.microsoft.com/office/drawing/2014/main" id="{D4E379A8-6E73-4363-ADCF-D22F9D20F86E}"/>
              </a:ext>
            </a:extLst>
          </p:cNvPr>
          <p:cNvSpPr/>
          <p:nvPr/>
        </p:nvSpPr>
        <p:spPr>
          <a:xfrm>
            <a:off x="3879907" y="309592"/>
            <a:ext cx="5273880" cy="4616648"/>
          </a:xfrm>
          <a:prstGeom prst="rect">
            <a:avLst/>
          </a:prstGeom>
          <a:solidFill>
            <a:schemeClr val="accent1">
              <a:lumMod val="50000"/>
              <a:alpha val="50000"/>
            </a:schemeClr>
          </a:solidFill>
        </p:spPr>
        <p:txBody>
          <a:bodyPr wrap="square" rtlCol="0">
            <a:spAutoFit/>
          </a:bodyPr>
          <a:lstStyle/>
          <a:p>
            <a:r>
              <a:rPr lang="it-IT" b="1" dirty="0">
                <a:solidFill>
                  <a:prstClr val="white"/>
                </a:solidFill>
                <a:latin typeface="Gill Sans MT" pitchFamily="34" charset="0"/>
                <a:cs typeface="Arial" panose="020B0604020202020204" pitchFamily="34" charset="0"/>
              </a:rPr>
              <a:t>Obblighi del lavoratore:</a:t>
            </a:r>
          </a:p>
          <a:p>
            <a:endParaRPr lang="it-IT" b="1" dirty="0">
              <a:solidFill>
                <a:prstClr val="white"/>
              </a:solidFill>
              <a:latin typeface="Gill Sans MT" pitchFamily="34" charset="0"/>
              <a:cs typeface="Arial" panose="020B0604020202020204" pitchFamily="34" charset="0"/>
            </a:endParaRP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Prendersi cura di se stesso e degli altri</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Rispettare le istruzioni ricevute</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Usare correttamente attrezzature, </a:t>
            </a:r>
            <a:br>
              <a:rPr lang="it-IT" b="1" dirty="0">
                <a:solidFill>
                  <a:prstClr val="white"/>
                </a:solidFill>
                <a:latin typeface="Gill Sans MT" pitchFamily="34" charset="0"/>
                <a:cs typeface="Arial" panose="020B0604020202020204" pitchFamily="34" charset="0"/>
              </a:rPr>
            </a:br>
            <a:r>
              <a:rPr lang="it-IT" b="1" dirty="0">
                <a:solidFill>
                  <a:prstClr val="white"/>
                </a:solidFill>
                <a:latin typeface="Gill Sans MT" pitchFamily="34" charset="0"/>
                <a:cs typeface="Arial" panose="020B0604020202020204" pitchFamily="34" charset="0"/>
              </a:rPr>
              <a:t>sostanze, DPI, …</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Segnalare carenze e pericoli</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Non fare di testa propria</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Seguire la formazione</a:t>
            </a:r>
          </a:p>
          <a:p>
            <a:pPr marL="342900" indent="-342900">
              <a:lnSpc>
                <a:spcPct val="150000"/>
              </a:lnSpc>
              <a:buFont typeface="Arial" pitchFamily="34" charset="0"/>
              <a:buChar char="•"/>
            </a:pPr>
            <a:r>
              <a:rPr lang="it-IT" b="1" dirty="0">
                <a:solidFill>
                  <a:prstClr val="white"/>
                </a:solidFill>
                <a:latin typeface="Gill Sans MT" pitchFamily="34" charset="0"/>
                <a:cs typeface="Arial" panose="020B0604020202020204" pitchFamily="34" charset="0"/>
              </a:rPr>
              <a:t>Fare le visite mediche</a:t>
            </a:r>
          </a:p>
          <a:p>
            <a:pPr marL="342900" indent="-342900">
              <a:buFont typeface="Arial" pitchFamily="34" charset="0"/>
              <a:buChar char="•"/>
            </a:pPr>
            <a:endParaRPr lang="it-IT" b="1" dirty="0">
              <a:solidFill>
                <a:prstClr val="white"/>
              </a:solidFill>
              <a:latin typeface="Gill Sans MT" pitchFamily="34" charset="0"/>
              <a:cs typeface="Arial" panose="020B0604020202020204" pitchFamily="34" charset="0"/>
            </a:endParaRPr>
          </a:p>
          <a:p>
            <a:r>
              <a:rPr lang="it-IT" sz="2000" b="1" dirty="0">
                <a:solidFill>
                  <a:prstClr val="white"/>
                </a:solidFill>
                <a:latin typeface="Gill Sans MT" pitchFamily="34" charset="0"/>
                <a:cs typeface="Arial" panose="020B0604020202020204" pitchFamily="34" charset="0"/>
              </a:rPr>
              <a:t>E se non so, chiedo!</a:t>
            </a:r>
          </a:p>
        </p:txBody>
      </p:sp>
    </p:spTree>
    <p:extLst>
      <p:ext uri="{BB962C8B-B14F-4D97-AF65-F5344CB8AC3E}">
        <p14:creationId xmlns:p14="http://schemas.microsoft.com/office/powerpoint/2010/main" val="194764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11315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1763688" y="275596"/>
            <a:ext cx="5616624" cy="584775"/>
          </a:xfrm>
          <a:prstGeom prst="rect">
            <a:avLst/>
          </a:prstGeom>
          <a:noFill/>
        </p:spPr>
        <p:txBody>
          <a:bodyPr wrap="square" rtlCol="0">
            <a:spAutoFit/>
          </a:bodyPr>
          <a:lstStyle/>
          <a:p>
            <a:pPr algn="ctr"/>
            <a:r>
              <a:rPr lang="it-IT" sz="3200" b="1" dirty="0">
                <a:solidFill>
                  <a:schemeClr val="bg1"/>
                </a:solidFill>
                <a:latin typeface="Gill Sans MT" pitchFamily="34" charset="0"/>
              </a:rPr>
              <a:t>PERICOLO E RISCHIO</a:t>
            </a:r>
          </a:p>
        </p:txBody>
      </p:sp>
      <p:sp>
        <p:nvSpPr>
          <p:cNvPr id="2" name="Rettangolo 1"/>
          <p:cNvSpPr/>
          <p:nvPr/>
        </p:nvSpPr>
        <p:spPr>
          <a:xfrm>
            <a:off x="4716016" y="1419622"/>
            <a:ext cx="93610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16" y="1793230"/>
            <a:ext cx="4253248" cy="2596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635646"/>
            <a:ext cx="3819138" cy="28220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647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4984</TotalTime>
  <Words>2329</Words>
  <Application>Microsoft Office PowerPoint</Application>
  <PresentationFormat>Presentazione su schermo (16:9)</PresentationFormat>
  <Paragraphs>221</Paragraphs>
  <Slides>18</Slides>
  <Notes>18</Notes>
  <HiddenSlides>2</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18</vt:i4>
      </vt:variant>
    </vt:vector>
  </HeadingPairs>
  <TitlesOfParts>
    <vt:vector size="25" baseType="lpstr">
      <vt:lpstr>Arial</vt:lpstr>
      <vt:lpstr>Calibri</vt:lpstr>
      <vt:lpstr>Gill Sans MT</vt:lpstr>
      <vt:lpstr>Helvetica</vt:lpstr>
      <vt:lpstr>Wingdings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stage1coi</dc:creator>
  <cp:lastModifiedBy>Pellegrini Alessandra</cp:lastModifiedBy>
  <cp:revision>291</cp:revision>
  <cp:lastPrinted>2022-02-23T08:08:12Z</cp:lastPrinted>
  <dcterms:created xsi:type="dcterms:W3CDTF">2021-09-16T07:49:07Z</dcterms:created>
  <dcterms:modified xsi:type="dcterms:W3CDTF">2024-06-06T08:59:09Z</dcterms:modified>
</cp:coreProperties>
</file>