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4" r:id="rId3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5C5786C-73ED-CD27-C0EB-F09DEB53CC9C}" name="Chiara Monaco" initials="CM" userId="S::c.monaco@sviluppochimica.it::e083784a-223a-44fe-b2cf-e0974974be8b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iara Monaco" initials="C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34" autoAdjust="0"/>
    <p:restoredTop sz="94660"/>
  </p:normalViewPr>
  <p:slideViewPr>
    <p:cSldViewPr>
      <p:cViewPr>
        <p:scale>
          <a:sx n="90" d="100"/>
          <a:sy n="90" d="100"/>
        </p:scale>
        <p:origin x="460" y="-9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8/10/relationships/authors" Target="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356D5-0767-4010-8D3C-BDD82600548A}" type="datetimeFigureOut">
              <a:rPr lang="it-IT" smtClean="0"/>
              <a:t>22/03/2023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89E2-611E-44F0-9CF6-05A7DF8B4F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0073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356D5-0767-4010-8D3C-BDD82600548A}" type="datetimeFigureOut">
              <a:rPr lang="it-IT" smtClean="0"/>
              <a:t>22/03/2023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89E2-611E-44F0-9CF6-05A7DF8B4F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8330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356D5-0767-4010-8D3C-BDD82600548A}" type="datetimeFigureOut">
              <a:rPr lang="it-IT" smtClean="0"/>
              <a:t>22/03/2023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89E2-611E-44F0-9CF6-05A7DF8B4F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359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356D5-0767-4010-8D3C-BDD82600548A}" type="datetimeFigureOut">
              <a:rPr lang="it-IT" smtClean="0"/>
              <a:t>22/03/2023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89E2-611E-44F0-9CF6-05A7DF8B4F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3857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356D5-0767-4010-8D3C-BDD82600548A}" type="datetimeFigureOut">
              <a:rPr lang="it-IT" smtClean="0"/>
              <a:t>22/03/2023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89E2-611E-44F0-9CF6-05A7DF8B4F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4292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356D5-0767-4010-8D3C-BDD82600548A}" type="datetimeFigureOut">
              <a:rPr lang="it-IT" smtClean="0"/>
              <a:t>22/03/2023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89E2-611E-44F0-9CF6-05A7DF8B4F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4475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356D5-0767-4010-8D3C-BDD82600548A}" type="datetimeFigureOut">
              <a:rPr lang="it-IT" smtClean="0"/>
              <a:t>22/03/2023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89E2-611E-44F0-9CF6-05A7DF8B4F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3107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356D5-0767-4010-8D3C-BDD82600548A}" type="datetimeFigureOut">
              <a:rPr lang="it-IT" smtClean="0"/>
              <a:t>22/03/2023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89E2-611E-44F0-9CF6-05A7DF8B4F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5785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356D5-0767-4010-8D3C-BDD82600548A}" type="datetimeFigureOut">
              <a:rPr lang="it-IT" smtClean="0"/>
              <a:t>22/03/2023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89E2-611E-44F0-9CF6-05A7DF8B4F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7617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356D5-0767-4010-8D3C-BDD82600548A}" type="datetimeFigureOut">
              <a:rPr lang="it-IT" smtClean="0"/>
              <a:t>22/03/2023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89E2-611E-44F0-9CF6-05A7DF8B4F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2647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356D5-0767-4010-8D3C-BDD82600548A}" type="datetimeFigureOut">
              <a:rPr lang="it-IT" smtClean="0"/>
              <a:t>22/03/2023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89E2-611E-44F0-9CF6-05A7DF8B4F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8465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356D5-0767-4010-8D3C-BDD82600548A}" type="datetimeFigureOut">
              <a:rPr lang="it-IT" smtClean="0"/>
              <a:t>22/03/2023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989E2-611E-44F0-9CF6-05A7DF8B4F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9356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federchimica/?originalSubdomain=it" TargetMode="External"/><Relationship Id="rId13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12" Type="http://schemas.openxmlformats.org/officeDocument/2006/relationships/hyperlink" Target="https://twitter.com/Federchimica" TargetMode="External"/><Relationship Id="rId2" Type="http://schemas.openxmlformats.org/officeDocument/2006/relationships/hyperlink" Target="http://85.18.34.85/WLGate.nsf/openLink?OpenAgent&amp;gotolink=https://federchimica.it/agenda/dettagli-evento/2023/03/30/default-calendar/10a-conferenza-chimica-sostenibil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channel/UC8--ZoxiF-NvT1PqLAU3NmA" TargetMode="External"/><Relationship Id="rId11" Type="http://schemas.openxmlformats.org/officeDocument/2006/relationships/image" Target="../media/image8.jpeg"/><Relationship Id="rId5" Type="http://schemas.openxmlformats.org/officeDocument/2006/relationships/image" Target="../media/image5.png"/><Relationship Id="rId10" Type="http://schemas.openxmlformats.org/officeDocument/2006/relationships/hyperlink" Target="https://www.instagram.com/federchimica/" TargetMode="External"/><Relationship Id="rId4" Type="http://schemas.openxmlformats.org/officeDocument/2006/relationships/hyperlink" Target="https://www.facebook.com/Federchimica/" TargetMode="Externa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843" y="1484784"/>
            <a:ext cx="5475461" cy="5229199"/>
          </a:xfrm>
          <a:prstGeom prst="rect">
            <a:avLst/>
          </a:prstGeom>
        </p:spPr>
      </p:pic>
      <p:sp>
        <p:nvSpPr>
          <p:cNvPr id="11" name="Rettangolo 10"/>
          <p:cNvSpPr/>
          <p:nvPr/>
        </p:nvSpPr>
        <p:spPr>
          <a:xfrm>
            <a:off x="1294463" y="2610490"/>
            <a:ext cx="65522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10</a:t>
            </a:r>
            <a:r>
              <a:rPr lang="it-IT" sz="2800" b="1" baseline="30000" dirty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</a:t>
            </a:r>
            <a:r>
              <a:rPr lang="it-IT" sz="2800" b="1" dirty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Conferenza Chimica Sostenibile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942722" y="3565465"/>
            <a:ext cx="72383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57816"/>
            <a:r>
              <a:rPr lang="it-IT" sz="2000" b="1" i="1" dirty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Safe and </a:t>
            </a:r>
            <a:r>
              <a:rPr lang="it-IT" sz="2000" b="1" i="1" dirty="0" err="1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Sustainable</a:t>
            </a:r>
            <a:r>
              <a:rPr lang="it-IT" sz="2000" b="1" i="1" dirty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by Design:</a:t>
            </a:r>
          </a:p>
          <a:p>
            <a:pPr algn="ctr" defTabSz="957816"/>
            <a:r>
              <a:rPr lang="it-IT" sz="2000" b="1" i="1" dirty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prossimi passi nel processo di innovazione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1294463" y="5661248"/>
            <a:ext cx="65522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b="1" dirty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30 marzo 2023</a:t>
            </a:r>
          </a:p>
          <a:p>
            <a:pPr algn="ctr"/>
            <a:r>
              <a:rPr lang="it-IT" sz="1400" dirty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c/o Auditorium Federchimica</a:t>
            </a:r>
          </a:p>
          <a:p>
            <a:pPr algn="ctr"/>
            <a:r>
              <a:rPr lang="it-IT" sz="1400" dirty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Via Giovanni da Procida, 11 - Milano</a:t>
            </a:r>
          </a:p>
          <a:p>
            <a:pPr algn="ctr"/>
            <a:endParaRPr lang="it-IT" sz="1400" b="1" dirty="0">
              <a:solidFill>
                <a:srgbClr val="00206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28" y="332656"/>
            <a:ext cx="2206052" cy="467727"/>
          </a:xfrm>
          <a:prstGeom prst="rect">
            <a:avLst/>
          </a:prstGeom>
        </p:spPr>
      </p:pic>
      <p:pic>
        <p:nvPicPr>
          <p:cNvPr id="8" name="Picture 2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661248"/>
            <a:ext cx="1326283" cy="886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3226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51520" y="404664"/>
            <a:ext cx="4156647" cy="2828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t">
              <a:spcBef>
                <a:spcPts val="600"/>
              </a:spcBef>
            </a:pPr>
            <a:r>
              <a:rPr lang="it-IT" sz="1200" b="1" dirty="0">
                <a:solidFill>
                  <a:srgbClr val="000000"/>
                </a:solidFill>
                <a:latin typeface="Century Gothic" panose="020B0502020202020204" pitchFamily="34" charset="0"/>
                <a:ea typeface="MS Mincho"/>
                <a:cs typeface="CenturyGothic"/>
              </a:rPr>
              <a:t>LA CONFERENZA</a:t>
            </a:r>
            <a:endParaRPr lang="it-IT" sz="12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just" defTabSz="1474012"/>
            <a:endParaRPr lang="it-IT" sz="900" dirty="0">
              <a:solidFill>
                <a:srgbClr val="000000"/>
              </a:solidFill>
              <a:latin typeface="Century Gothic" panose="020B0502020202020204" pitchFamily="34" charset="0"/>
              <a:ea typeface="MS Mincho"/>
              <a:cs typeface="CenturyGothic"/>
            </a:endParaRPr>
          </a:p>
          <a:p>
            <a:pPr lvl="0" algn="just" defTabSz="1474012"/>
            <a:r>
              <a:rPr lang="it-IT" sz="900" dirty="0">
                <a:latin typeface="Century Gothic" panose="020B0502020202020204" pitchFamily="34" charset="0"/>
                <a:ea typeface="MS Mincho"/>
                <a:cs typeface="CenturyGothic"/>
              </a:rPr>
              <a:t>La Conferenza nazionale sulla Chimica Sostenibile è un appuntamento annuale organizzato da Federchimica con lo scopo di discutere sulle molte questioni riguardanti questo tema. Quest'anno l’approfondimento sarà dedicato alla Raccomandazione della Commissione europea su «Safe and </a:t>
            </a:r>
            <a:r>
              <a:rPr lang="it-IT" sz="900" dirty="0" err="1">
                <a:latin typeface="Century Gothic" panose="020B0502020202020204" pitchFamily="34" charset="0"/>
                <a:ea typeface="MS Mincho"/>
                <a:cs typeface="CenturyGothic"/>
              </a:rPr>
              <a:t>Sustainable</a:t>
            </a:r>
            <a:r>
              <a:rPr lang="it-IT" sz="900" dirty="0">
                <a:latin typeface="Century Gothic" panose="020B0502020202020204" pitchFamily="34" charset="0"/>
                <a:ea typeface="MS Mincho"/>
                <a:cs typeface="CenturyGothic"/>
              </a:rPr>
              <a:t> by Design», e in particolare a come questa impatterà sulle fasi di innovazione. Saranno inoltre presentate collaborazioni come strumento per accrescere le proprie competenze.</a:t>
            </a:r>
          </a:p>
          <a:p>
            <a:pPr lvl="0" algn="just" defTabSz="1474012"/>
            <a:endParaRPr lang="it-IT" sz="900" dirty="0">
              <a:solidFill>
                <a:srgbClr val="000000"/>
              </a:solidFill>
              <a:latin typeface="Century Gothic" panose="020B0502020202020204" pitchFamily="34" charset="0"/>
              <a:ea typeface="MS Mincho"/>
              <a:cs typeface="CenturyGothic"/>
            </a:endParaRPr>
          </a:p>
          <a:p>
            <a:pPr lvl="0" algn="just" defTabSz="1474012"/>
            <a:r>
              <a:rPr lang="it-IT" sz="900" dirty="0">
                <a:solidFill>
                  <a:srgbClr val="000000"/>
                </a:solidFill>
                <a:latin typeface="Century Gothic" panose="020B0502020202020204" pitchFamily="34" charset="0"/>
                <a:ea typeface="MS Mincho"/>
                <a:cs typeface="CenturyGothic"/>
              </a:rPr>
              <a:t>La Conferenza si svolgerà in presenza, presso l’Auditorium di Federchimica. </a:t>
            </a:r>
          </a:p>
          <a:p>
            <a:pPr lvl="0" algn="just" defTabSz="1474012"/>
            <a:endParaRPr lang="it-IT" sz="600" b="1" dirty="0">
              <a:solidFill>
                <a:srgbClr val="000000"/>
              </a:solidFill>
              <a:latin typeface="Century Gothic" panose="020B0502020202020204" pitchFamily="34" charset="0"/>
              <a:ea typeface="MS Mincho"/>
              <a:cs typeface="CenturyGothic"/>
            </a:endParaRPr>
          </a:p>
          <a:p>
            <a:pPr lvl="0" algn="just" defTabSz="1474012"/>
            <a:endParaRPr lang="it-IT" sz="600" b="1" dirty="0">
              <a:solidFill>
                <a:srgbClr val="000000"/>
              </a:solidFill>
              <a:latin typeface="Century Gothic" panose="020B0502020202020204" pitchFamily="34" charset="0"/>
              <a:ea typeface="MS Mincho"/>
              <a:cs typeface="CenturyGothic"/>
            </a:endParaRPr>
          </a:p>
          <a:p>
            <a:pPr lvl="0" algn="ctr" defTabSz="1474012"/>
            <a:r>
              <a:rPr lang="it-IT" sz="1000" u="sng" dirty="0">
                <a:solidFill>
                  <a:srgbClr val="000000"/>
                </a:solidFill>
                <a:latin typeface="Century Gothic" panose="020B0502020202020204" pitchFamily="34" charset="0"/>
                <a:ea typeface="MS Mincho"/>
                <a:cs typeface="CenturyGothic"/>
                <a:hlinkClick r:id="rId2"/>
              </a:rPr>
              <a:t>Registrazione online entro 28 marzo 2023</a:t>
            </a:r>
            <a:endParaRPr lang="it-IT" sz="800" u="sng" dirty="0">
              <a:latin typeface="Century Gothic" panose="020B0502020202020204" pitchFamily="34" charset="0"/>
            </a:endParaRPr>
          </a:p>
          <a:p>
            <a:pPr lvl="0" algn="ctr"/>
            <a:endParaRPr lang="it-IT" sz="8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it-IT" sz="8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361950" indent="-361950" algn="just" fontAlgn="t"/>
            <a:endParaRPr lang="it-IT" sz="9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just" fontAlgn="t">
              <a:lnSpc>
                <a:spcPct val="120000"/>
              </a:lnSpc>
              <a:spcAft>
                <a:spcPts val="600"/>
              </a:spcAft>
            </a:pPr>
            <a:r>
              <a:rPr lang="it-IT" sz="900" dirty="0">
                <a:solidFill>
                  <a:prstClr val="black"/>
                </a:solidFill>
                <a:latin typeface="Century Gothic" panose="020B0502020202020204" pitchFamily="34" charset="0"/>
              </a:rPr>
              <a:t>	</a:t>
            </a:r>
            <a:endParaRPr lang="it-IT" sz="900" dirty="0">
              <a:solidFill>
                <a:srgbClr val="000000"/>
              </a:solidFill>
              <a:latin typeface="Century Gothic" panose="020B0502020202020204" pitchFamily="34" charset="0"/>
              <a:ea typeface="MS Mincho"/>
              <a:cs typeface="CenturyGothic"/>
            </a:endParaRPr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765" y="72009"/>
            <a:ext cx="8712968" cy="260648"/>
          </a:xfrm>
          <a:prstGeom prst="rect">
            <a:avLst/>
          </a:prstGeom>
        </p:spPr>
      </p:pic>
      <p:sp>
        <p:nvSpPr>
          <p:cNvPr id="19" name="Rettangolo 18"/>
          <p:cNvSpPr/>
          <p:nvPr/>
        </p:nvSpPr>
        <p:spPr>
          <a:xfrm>
            <a:off x="350975" y="5733256"/>
            <a:ext cx="21644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t">
              <a:spcBef>
                <a:spcPts val="600"/>
              </a:spcBef>
              <a:spcAft>
                <a:spcPts val="600"/>
              </a:spcAft>
            </a:pPr>
            <a:r>
              <a:rPr lang="it-IT" sz="800" b="1" dirty="0">
                <a:solidFill>
                  <a:srgbClr val="000000"/>
                </a:solidFill>
                <a:latin typeface="Century Gothic"/>
                <a:ea typeface="Times New Roman"/>
                <a:cs typeface="Arial"/>
              </a:rPr>
              <a:t>Contatti</a:t>
            </a:r>
            <a:br>
              <a:rPr lang="it-IT" sz="800" b="1" dirty="0">
                <a:solidFill>
                  <a:srgbClr val="000000"/>
                </a:solidFill>
                <a:latin typeface="Century Gothic"/>
                <a:ea typeface="Times New Roman"/>
                <a:cs typeface="Arial"/>
              </a:rPr>
            </a:br>
            <a:r>
              <a:rPr lang="it-IT" sz="800" b="1" dirty="0">
                <a:solidFill>
                  <a:srgbClr val="000000"/>
                </a:solidFill>
                <a:latin typeface="Century Gothic"/>
                <a:ea typeface="Times New Roman"/>
                <a:cs typeface="Arial"/>
              </a:rPr>
              <a:t>Francesca Silvestri</a:t>
            </a:r>
            <a:br>
              <a:rPr lang="it-IT" sz="800" b="1" dirty="0">
                <a:solidFill>
                  <a:srgbClr val="000000"/>
                </a:solidFill>
                <a:latin typeface="Century Gothic"/>
                <a:ea typeface="Times New Roman"/>
                <a:cs typeface="Arial"/>
              </a:rPr>
            </a:br>
            <a:r>
              <a:rPr lang="it-IT" sz="800" b="1" dirty="0" err="1">
                <a:solidFill>
                  <a:srgbClr val="000000"/>
                </a:solidFill>
                <a:latin typeface="Century Gothic"/>
                <a:ea typeface="Times New Roman"/>
                <a:cs typeface="Arial"/>
              </a:rPr>
              <a:t>Tel</a:t>
            </a:r>
            <a:r>
              <a:rPr lang="it-IT" sz="800" b="1" dirty="0">
                <a:solidFill>
                  <a:srgbClr val="000000"/>
                </a:solidFill>
                <a:latin typeface="Century Gothic"/>
                <a:ea typeface="Times New Roman"/>
                <a:cs typeface="Arial"/>
              </a:rPr>
              <a:t>: 02 34565.262</a:t>
            </a:r>
            <a:br>
              <a:rPr lang="it-IT" sz="800" b="1" dirty="0">
                <a:solidFill>
                  <a:srgbClr val="000000"/>
                </a:solidFill>
                <a:latin typeface="Century Gothic"/>
                <a:ea typeface="Times New Roman"/>
                <a:cs typeface="Arial"/>
              </a:rPr>
            </a:br>
            <a:r>
              <a:rPr lang="it-IT" sz="800" b="1" dirty="0">
                <a:solidFill>
                  <a:srgbClr val="000000"/>
                </a:solidFill>
                <a:latin typeface="Century Gothic"/>
                <a:ea typeface="Times New Roman"/>
                <a:cs typeface="Arial"/>
              </a:rPr>
              <a:t>e-mail: f.silvestri@federchimica.it</a:t>
            </a:r>
            <a:endParaRPr lang="it-IT" sz="800" b="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91178" y="6415444"/>
            <a:ext cx="115212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@Federchimica</a:t>
            </a:r>
          </a:p>
        </p:txBody>
      </p:sp>
      <p:pic>
        <p:nvPicPr>
          <p:cNvPr id="18" name="Immagine 17">
            <a:hlinkClick r:id="rId4"/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61" t="11607" r="11844" b="10413"/>
          <a:stretch/>
        </p:blipFill>
        <p:spPr>
          <a:xfrm>
            <a:off x="1660058" y="6444529"/>
            <a:ext cx="212186" cy="215738"/>
          </a:xfrm>
          <a:prstGeom prst="rect">
            <a:avLst/>
          </a:prstGeom>
        </p:spPr>
      </p:pic>
      <p:pic>
        <p:nvPicPr>
          <p:cNvPr id="21" name="Immagine 20">
            <a:hlinkClick r:id="rId6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883" y="6446179"/>
            <a:ext cx="212438" cy="212438"/>
          </a:xfrm>
          <a:prstGeom prst="rect">
            <a:avLst/>
          </a:prstGeom>
        </p:spPr>
      </p:pic>
      <p:pic>
        <p:nvPicPr>
          <p:cNvPr id="22" name="Immagine 21">
            <a:hlinkClick r:id="rId8"/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5" b="1437"/>
          <a:stretch/>
        </p:blipFill>
        <p:spPr>
          <a:xfrm>
            <a:off x="2197961" y="6440086"/>
            <a:ext cx="229168" cy="224624"/>
          </a:xfrm>
          <a:prstGeom prst="rect">
            <a:avLst/>
          </a:prstGeom>
        </p:spPr>
      </p:pic>
      <p:pic>
        <p:nvPicPr>
          <p:cNvPr id="23" name="Picture 2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6444386"/>
            <a:ext cx="216024" cy="216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asellaDiTesto 10"/>
          <p:cNvSpPr txBox="1"/>
          <p:nvPr/>
        </p:nvSpPr>
        <p:spPr>
          <a:xfrm>
            <a:off x="4720902" y="404664"/>
            <a:ext cx="4203831" cy="6301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PROGRAMMA</a:t>
            </a:r>
          </a:p>
          <a:p>
            <a:pPr fontAlgn="t"/>
            <a:endParaRPr lang="it-IT" sz="9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355600" lvl="0" indent="-355600" algn="just" fontAlgn="t"/>
            <a:r>
              <a:rPr lang="it-IT" sz="850">
                <a:solidFill>
                  <a:srgbClr val="000000"/>
                </a:solidFill>
                <a:latin typeface="Century Gothic" panose="020B0502020202020204" pitchFamily="34" charset="0"/>
                <a:ea typeface="MS Mincho"/>
                <a:cs typeface="CenturyGothic"/>
              </a:rPr>
              <a:t>09.15	</a:t>
            </a:r>
            <a:r>
              <a:rPr lang="it-IT" sz="850" i="1">
                <a:solidFill>
                  <a:srgbClr val="000000"/>
                </a:solidFill>
                <a:latin typeface="Century Gothic" panose="020B0502020202020204" pitchFamily="34" charset="0"/>
                <a:ea typeface="MS Mincho"/>
                <a:cs typeface="CenturyGothic"/>
              </a:rPr>
              <a:t>Registrazione </a:t>
            </a:r>
            <a:r>
              <a:rPr lang="it-IT" sz="850" i="1" dirty="0">
                <a:solidFill>
                  <a:srgbClr val="000000"/>
                </a:solidFill>
                <a:latin typeface="Century Gothic" panose="020B0502020202020204" pitchFamily="34" charset="0"/>
                <a:ea typeface="MS Mincho"/>
                <a:cs typeface="CenturyGothic"/>
              </a:rPr>
              <a:t>dei partecipanti</a:t>
            </a:r>
          </a:p>
          <a:p>
            <a:pPr marL="355600" lvl="0" indent="-355600" algn="just" fontAlgn="t"/>
            <a:endParaRPr lang="it-IT" sz="850" dirty="0">
              <a:solidFill>
                <a:srgbClr val="000000"/>
              </a:solidFill>
              <a:latin typeface="Century Gothic" panose="020B0502020202020204" pitchFamily="34" charset="0"/>
              <a:ea typeface="MS Mincho"/>
              <a:cs typeface="CenturyGothic"/>
            </a:endParaRPr>
          </a:p>
          <a:p>
            <a:pPr marL="355600" lvl="0" indent="-355600" algn="just" fontAlgn="t"/>
            <a:r>
              <a:rPr lang="it-IT" sz="850" dirty="0">
                <a:solidFill>
                  <a:srgbClr val="000000"/>
                </a:solidFill>
                <a:latin typeface="Century Gothic" panose="020B0502020202020204" pitchFamily="34" charset="0"/>
                <a:ea typeface="MS Mincho"/>
                <a:cs typeface="CenturyGothic"/>
              </a:rPr>
              <a:t>09.45	</a:t>
            </a:r>
            <a:r>
              <a:rPr lang="it-IT" sz="850" b="1" dirty="0">
                <a:solidFill>
                  <a:srgbClr val="000000"/>
                </a:solidFill>
                <a:latin typeface="Century Gothic" panose="020B0502020202020204" pitchFamily="34" charset="0"/>
              </a:rPr>
              <a:t>Alessandro Sidoli,</a:t>
            </a:r>
            <a:r>
              <a:rPr lang="it-IT" sz="850" b="1" dirty="0">
                <a:solidFill>
                  <a:srgbClr val="000000"/>
                </a:solidFill>
                <a:latin typeface="Century Gothic" panose="020B0502020202020204" pitchFamily="34" charset="0"/>
                <a:ea typeface="MS Mincho"/>
                <a:cs typeface="CenturyGothic"/>
              </a:rPr>
              <a:t> </a:t>
            </a:r>
            <a:r>
              <a:rPr lang="it-IT" sz="850" dirty="0" err="1">
                <a:solidFill>
                  <a:srgbClr val="000000"/>
                </a:solidFill>
                <a:latin typeface="Century Gothic" panose="020B0502020202020204" pitchFamily="34" charset="0"/>
                <a:ea typeface="MS Mincho"/>
                <a:cs typeface="CenturyGothic"/>
              </a:rPr>
              <a:t>Axxam</a:t>
            </a:r>
            <a:r>
              <a:rPr lang="it-IT" sz="850" dirty="0">
                <a:solidFill>
                  <a:srgbClr val="000000"/>
                </a:solidFill>
                <a:latin typeface="Century Gothic" panose="020B0502020202020204" pitchFamily="34" charset="0"/>
                <a:ea typeface="MS Mincho"/>
                <a:cs typeface="CenturyGothic"/>
              </a:rPr>
              <a:t> S.p.A.</a:t>
            </a:r>
          </a:p>
          <a:p>
            <a:pPr marL="355600" lvl="0" indent="-355600" fontAlgn="t"/>
            <a:r>
              <a:rPr lang="it-IT" sz="850" dirty="0">
                <a:solidFill>
                  <a:srgbClr val="000000"/>
                </a:solidFill>
                <a:latin typeface="Century Gothic" panose="020B0502020202020204" pitchFamily="34" charset="0"/>
                <a:ea typeface="MS Mincho"/>
                <a:cs typeface="CenturyGothic"/>
              </a:rPr>
              <a:t>	</a:t>
            </a:r>
            <a:r>
              <a:rPr lang="it-IT" sz="850" i="1" dirty="0">
                <a:solidFill>
                  <a:srgbClr val="000000"/>
                </a:solidFill>
                <a:latin typeface="Century Gothic" panose="020B0502020202020204" pitchFamily="34" charset="0"/>
                <a:ea typeface="MS Mincho"/>
                <a:cs typeface="CenturyGothic"/>
              </a:rPr>
              <a:t>Apertura dei lavori</a:t>
            </a:r>
          </a:p>
          <a:p>
            <a:pPr marL="355600" lvl="0" indent="-355600" fontAlgn="t"/>
            <a:endParaRPr lang="it-IT" sz="850" i="1" dirty="0">
              <a:solidFill>
                <a:srgbClr val="000000"/>
              </a:solidFill>
              <a:latin typeface="Century Gothic" panose="020B0502020202020204" pitchFamily="34" charset="0"/>
              <a:ea typeface="MS Mincho"/>
              <a:cs typeface="CenturyGothic"/>
            </a:endParaRPr>
          </a:p>
          <a:p>
            <a:pPr marL="355600" lvl="0" indent="-355600" fontAlgn="t"/>
            <a:r>
              <a:rPr lang="it-IT" sz="850" b="1" i="1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  <a:ea typeface="MS Mincho"/>
                <a:cs typeface="CenturyGothic"/>
              </a:rPr>
              <a:t> Approfondimento tematico: Safe and </a:t>
            </a:r>
            <a:r>
              <a:rPr lang="it-IT" sz="850" b="1" i="1" dirty="0" err="1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  <a:ea typeface="MS Mincho"/>
                <a:cs typeface="CenturyGothic"/>
              </a:rPr>
              <a:t>Sustainable</a:t>
            </a:r>
            <a:r>
              <a:rPr lang="it-IT" sz="850" b="1" i="1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  <a:ea typeface="MS Mincho"/>
                <a:cs typeface="CenturyGothic"/>
              </a:rPr>
              <a:t> by Design</a:t>
            </a:r>
          </a:p>
          <a:p>
            <a:pPr marL="358775" indent="-358775" algn="just" defTabSz="361950" fontAlgn="t"/>
            <a:endParaRPr lang="it-IT" sz="850" dirty="0">
              <a:solidFill>
                <a:srgbClr val="000000"/>
              </a:solidFill>
              <a:latin typeface="Century Gothic" panose="020B0502020202020204" pitchFamily="34" charset="0"/>
              <a:ea typeface="MS Mincho"/>
              <a:cs typeface="CenturyGothic"/>
            </a:endParaRPr>
          </a:p>
          <a:p>
            <a:pPr marL="358775" indent="-358775" algn="just" defTabSz="361950" fontAlgn="t"/>
            <a:r>
              <a:rPr lang="it-IT" sz="850" dirty="0">
                <a:solidFill>
                  <a:srgbClr val="000000"/>
                </a:solidFill>
                <a:latin typeface="Century Gothic" panose="020B0502020202020204" pitchFamily="34" charset="0"/>
                <a:ea typeface="MS Mincho"/>
                <a:cs typeface="CenturyGothic"/>
              </a:rPr>
              <a:t>10.00</a:t>
            </a:r>
            <a:r>
              <a:rPr lang="it-IT" sz="850" i="1" dirty="0">
                <a:solidFill>
                  <a:srgbClr val="000000"/>
                </a:solidFill>
                <a:latin typeface="Century Gothic" panose="020B0502020202020204" pitchFamily="34" charset="0"/>
                <a:ea typeface="MS Mincho"/>
                <a:cs typeface="CenturyGothic"/>
              </a:rPr>
              <a:t>	</a:t>
            </a:r>
            <a:r>
              <a:rPr lang="it-IT" sz="850" b="1" dirty="0">
                <a:solidFill>
                  <a:srgbClr val="000000"/>
                </a:solidFill>
                <a:latin typeface="Century Gothic" panose="020B0502020202020204" pitchFamily="34" charset="0"/>
                <a:ea typeface="MS Mincho"/>
                <a:cs typeface="CenturyGothic"/>
              </a:rPr>
              <a:t>Eva-Kathrin </a:t>
            </a:r>
            <a:r>
              <a:rPr lang="it-IT" sz="850" b="1" dirty="0" err="1">
                <a:solidFill>
                  <a:srgbClr val="000000"/>
                </a:solidFill>
                <a:latin typeface="Century Gothic" panose="020B0502020202020204" pitchFamily="34" charset="0"/>
                <a:ea typeface="MS Mincho"/>
                <a:cs typeface="CenturyGothic"/>
              </a:rPr>
              <a:t>Schillinger</a:t>
            </a:r>
            <a:r>
              <a:rPr lang="it-IT" sz="850" dirty="0">
                <a:solidFill>
                  <a:srgbClr val="000000"/>
                </a:solidFill>
                <a:latin typeface="Century Gothic" panose="020B0502020202020204" pitchFamily="34" charset="0"/>
                <a:ea typeface="MS Mincho"/>
                <a:cs typeface="CenturyGothic"/>
              </a:rPr>
              <a:t>, </a:t>
            </a:r>
            <a:r>
              <a:rPr lang="it-IT" sz="850" dirty="0" err="1">
                <a:solidFill>
                  <a:srgbClr val="000000"/>
                </a:solidFill>
                <a:latin typeface="Century Gothic" panose="020B0502020202020204" pitchFamily="34" charset="0"/>
                <a:ea typeface="MS Mincho"/>
                <a:cs typeface="CenturyGothic"/>
              </a:rPr>
              <a:t>Cefic</a:t>
            </a:r>
            <a:r>
              <a:rPr lang="it-IT" sz="850" dirty="0">
                <a:solidFill>
                  <a:srgbClr val="000000"/>
                </a:solidFill>
                <a:latin typeface="Century Gothic" panose="020B0502020202020204" pitchFamily="34" charset="0"/>
                <a:ea typeface="MS Mincho"/>
                <a:cs typeface="CenturyGothic"/>
              </a:rPr>
              <a:t> </a:t>
            </a:r>
          </a:p>
          <a:p>
            <a:pPr marL="358775" indent="-6350" algn="just" defTabSz="361950" fontAlgn="t"/>
            <a:r>
              <a:rPr lang="it-IT" sz="850" i="1" dirty="0">
                <a:latin typeface="Century Gothic" panose="020B0502020202020204" pitchFamily="34" charset="0"/>
                <a:ea typeface="MS Mincho"/>
                <a:cs typeface="CenturyGothic"/>
              </a:rPr>
              <a:t>Safe and </a:t>
            </a:r>
            <a:r>
              <a:rPr lang="it-IT" sz="850" i="1" dirty="0" err="1">
                <a:latin typeface="Century Gothic" panose="020B0502020202020204" pitchFamily="34" charset="0"/>
                <a:ea typeface="MS Mincho"/>
                <a:cs typeface="CenturyGothic"/>
              </a:rPr>
              <a:t>Sustainable</a:t>
            </a:r>
            <a:r>
              <a:rPr lang="it-IT" sz="850" i="1" dirty="0">
                <a:latin typeface="Century Gothic" panose="020B0502020202020204" pitchFamily="34" charset="0"/>
                <a:ea typeface="MS Mincho"/>
                <a:cs typeface="CenturyGothic"/>
              </a:rPr>
              <a:t> by Design in Europe and the IRISS Project</a:t>
            </a:r>
          </a:p>
          <a:p>
            <a:pPr marL="355600" indent="3175" algn="just" defTabSz="361950" fontAlgn="t"/>
            <a:endParaRPr lang="it-IT" sz="850" i="1" dirty="0">
              <a:solidFill>
                <a:srgbClr val="FF0000"/>
              </a:solidFill>
              <a:latin typeface="Century Gothic" panose="020B0502020202020204" pitchFamily="34" charset="0"/>
              <a:ea typeface="MS Mincho"/>
            </a:endParaRPr>
          </a:p>
          <a:p>
            <a:pPr algn="just" defTabSz="179388" fontAlgn="t"/>
            <a:r>
              <a:rPr lang="it-IT" sz="850" i="1" dirty="0">
                <a:solidFill>
                  <a:srgbClr val="000000"/>
                </a:solidFill>
                <a:latin typeface="Century Gothic" panose="020B0502020202020204" pitchFamily="34" charset="0"/>
                <a:ea typeface="MS Mincho"/>
              </a:rPr>
              <a:t>10.30 Q&amp;A</a:t>
            </a:r>
          </a:p>
          <a:p>
            <a:pPr marL="355600" indent="-355600" algn="just" defTabSz="361950" fontAlgn="t"/>
            <a:endParaRPr lang="it-IT" sz="850" b="1" i="1" dirty="0">
              <a:solidFill>
                <a:schemeClr val="tx2">
                  <a:lumMod val="50000"/>
                </a:schemeClr>
              </a:solidFill>
              <a:latin typeface="Century Gothic" panose="020B0502020202020204" pitchFamily="34" charset="0"/>
              <a:ea typeface="MS Mincho"/>
              <a:cs typeface="CenturyGothic"/>
            </a:endParaRPr>
          </a:p>
          <a:p>
            <a:pPr algn="just" defTabSz="361950" fontAlgn="t"/>
            <a:r>
              <a:rPr lang="it-IT" sz="850" b="1" i="1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  <a:ea typeface="MS Mincho"/>
                <a:cs typeface="CenturyGothic"/>
              </a:rPr>
              <a:t>La collaborazione come strumento per  l’innovazione  e  lo sviluppo sostenibile</a:t>
            </a:r>
          </a:p>
          <a:p>
            <a:pPr marL="355600" indent="-355600" algn="just" defTabSz="361950" fontAlgn="t"/>
            <a:endParaRPr lang="it-IT" sz="850" b="1" i="1" dirty="0">
              <a:solidFill>
                <a:schemeClr val="tx2">
                  <a:lumMod val="50000"/>
                </a:schemeClr>
              </a:solidFill>
              <a:latin typeface="Century Gothic" panose="020B0502020202020204" pitchFamily="34" charset="0"/>
              <a:ea typeface="MS Mincho"/>
              <a:cs typeface="CenturyGothic"/>
            </a:endParaRPr>
          </a:p>
          <a:p>
            <a:pPr marL="355600" indent="-355600" algn="just" defTabSz="361950" fontAlgn="t"/>
            <a:r>
              <a:rPr lang="it-IT" sz="850" dirty="0">
                <a:solidFill>
                  <a:srgbClr val="000000"/>
                </a:solidFill>
                <a:latin typeface="Century Gothic" panose="020B0502020202020204" pitchFamily="34" charset="0"/>
                <a:ea typeface="MS Mincho"/>
                <a:cs typeface="CenturyGothic"/>
              </a:rPr>
              <a:t>10.40</a:t>
            </a:r>
            <a:r>
              <a:rPr lang="it-IT" sz="850" b="1" dirty="0">
                <a:solidFill>
                  <a:srgbClr val="000000"/>
                </a:solidFill>
                <a:latin typeface="Century Gothic" panose="020B0502020202020204" pitchFamily="34" charset="0"/>
                <a:ea typeface="MS Mincho"/>
                <a:cs typeface="CenturyGothic"/>
              </a:rPr>
              <a:t>	Dania Della Giovanna</a:t>
            </a:r>
            <a:r>
              <a:rPr lang="it-IT" sz="850" dirty="0">
                <a:solidFill>
                  <a:srgbClr val="000000"/>
                </a:solidFill>
                <a:latin typeface="Century Gothic" panose="020B0502020202020204" pitchFamily="34" charset="0"/>
                <a:ea typeface="MS Mincho"/>
                <a:cs typeface="CenturyGothic"/>
              </a:rPr>
              <a:t>, Federchimica</a:t>
            </a:r>
          </a:p>
          <a:p>
            <a:pPr marL="355600" lvl="0" indent="-355600" algn="just" fontAlgn="t"/>
            <a:r>
              <a:rPr lang="it-IT" sz="850" i="1" dirty="0">
                <a:solidFill>
                  <a:srgbClr val="000000"/>
                </a:solidFill>
                <a:latin typeface="Century Gothic" panose="020B0502020202020204" pitchFamily="34" charset="0"/>
                <a:ea typeface="MS Mincho"/>
                <a:cs typeface="CenturyGothic"/>
              </a:rPr>
              <a:t>	L'Annuario sulla Ricerca per la Chimica Sostenibile: una piattaforma per favorire la collaborazione pubblico-privato</a:t>
            </a:r>
          </a:p>
          <a:p>
            <a:pPr marL="355600" lvl="0" indent="-355600" algn="just" fontAlgn="t"/>
            <a:endParaRPr lang="it-IT" sz="850" i="1" dirty="0">
              <a:solidFill>
                <a:srgbClr val="000000"/>
              </a:solidFill>
              <a:latin typeface="Century Gothic" panose="020B0502020202020204" pitchFamily="34" charset="0"/>
              <a:ea typeface="MS Mincho"/>
              <a:cs typeface="CenturyGothic"/>
            </a:endParaRPr>
          </a:p>
          <a:p>
            <a:pPr marL="361950" indent="-361950" algn="just" defTabSz="361950" fontAlgn="t"/>
            <a:r>
              <a:rPr lang="it-IT" sz="850" dirty="0">
                <a:solidFill>
                  <a:prstClr val="black"/>
                </a:solidFill>
                <a:latin typeface="Century Gothic" panose="020B0502020202020204" pitchFamily="34" charset="0"/>
              </a:rPr>
              <a:t>11.00 	</a:t>
            </a:r>
            <a:r>
              <a:rPr lang="it-IT" sz="850" b="1" dirty="0">
                <a:solidFill>
                  <a:prstClr val="black"/>
                </a:solidFill>
                <a:latin typeface="Century Gothic" panose="020B0502020202020204" pitchFamily="34" charset="0"/>
              </a:rPr>
              <a:t>Pietro Allegrini, </a:t>
            </a:r>
            <a:r>
              <a:rPr lang="it-IT" sz="850" dirty="0" err="1">
                <a:solidFill>
                  <a:prstClr val="black"/>
                </a:solidFill>
                <a:latin typeface="Century Gothic" panose="020B0502020202020204" pitchFamily="34" charset="0"/>
              </a:rPr>
              <a:t>Indena</a:t>
            </a:r>
            <a:r>
              <a:rPr lang="it-IT" sz="850" dirty="0">
                <a:solidFill>
                  <a:prstClr val="black"/>
                </a:solidFill>
                <a:latin typeface="Century Gothic" panose="020B0502020202020204" pitchFamily="34" charset="0"/>
              </a:rPr>
              <a:t> S.p.A. – </a:t>
            </a:r>
            <a:r>
              <a:rPr lang="it-IT" sz="850" b="1" dirty="0">
                <a:solidFill>
                  <a:prstClr val="black"/>
                </a:solidFill>
                <a:latin typeface="Century Gothic" panose="020B0502020202020204" pitchFamily="34" charset="0"/>
              </a:rPr>
              <a:t>Luca Senaldi, </a:t>
            </a:r>
            <a:r>
              <a:rPr lang="it-IT" sz="850" dirty="0" err="1">
                <a:solidFill>
                  <a:prstClr val="black"/>
                </a:solidFill>
                <a:latin typeface="Century Gothic" panose="020B0502020202020204" pitchFamily="34" charset="0"/>
              </a:rPr>
              <a:t>Indena</a:t>
            </a:r>
            <a:r>
              <a:rPr lang="it-IT" sz="850" dirty="0">
                <a:solidFill>
                  <a:prstClr val="black"/>
                </a:solidFill>
                <a:latin typeface="Century Gothic" panose="020B0502020202020204" pitchFamily="34" charset="0"/>
              </a:rPr>
              <a:t> S.p.A.</a:t>
            </a:r>
          </a:p>
          <a:p>
            <a:pPr marL="361950" algn="just" defTabSz="361950" fontAlgn="t"/>
            <a:r>
              <a:rPr lang="it-IT" sz="850" i="1" dirty="0">
                <a:solidFill>
                  <a:prstClr val="black"/>
                </a:solidFill>
                <a:latin typeface="Century Gothic" panose="020B0502020202020204" pitchFamily="34" charset="0"/>
              </a:rPr>
              <a:t>Industria e Accademia: diverse, ma complementari per le sfide del futuro. L’esperienza di </a:t>
            </a:r>
            <a:r>
              <a:rPr lang="it-IT" sz="850" i="1" dirty="0" err="1">
                <a:solidFill>
                  <a:prstClr val="black"/>
                </a:solidFill>
                <a:latin typeface="Century Gothic" panose="020B0502020202020204" pitchFamily="34" charset="0"/>
              </a:rPr>
              <a:t>Indena</a:t>
            </a:r>
            <a:endParaRPr lang="it-IT" sz="850" i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361950" algn="just" defTabSz="361950" fontAlgn="t"/>
            <a:endParaRPr lang="it-IT" sz="850" dirty="0">
              <a:latin typeface="Century Gothic" panose="020B0502020202020204" pitchFamily="34" charset="0"/>
            </a:endParaRPr>
          </a:p>
          <a:p>
            <a:pPr marL="361950" indent="-361950" algn="just" defTabSz="361950" fontAlgn="t"/>
            <a:r>
              <a:rPr lang="it-IT" sz="850" dirty="0">
                <a:solidFill>
                  <a:prstClr val="black"/>
                </a:solidFill>
                <a:latin typeface="Century Gothic" panose="020B0502020202020204" pitchFamily="34" charset="0"/>
              </a:rPr>
              <a:t>11.20	</a:t>
            </a:r>
            <a:r>
              <a:rPr lang="it-IT" sz="850" b="1" dirty="0">
                <a:solidFill>
                  <a:prstClr val="black"/>
                </a:solidFill>
                <a:latin typeface="Century Gothic" panose="020B0502020202020204" pitchFamily="34" charset="0"/>
              </a:rPr>
              <a:t>Lucia D’Accolti</a:t>
            </a:r>
            <a:r>
              <a:rPr lang="it-IT" sz="850" dirty="0">
                <a:solidFill>
                  <a:prstClr val="black"/>
                </a:solidFill>
                <a:latin typeface="Century Gothic" panose="020B0502020202020204" pitchFamily="34" charset="0"/>
              </a:rPr>
              <a:t>, Università degli Studi di Bari - </a:t>
            </a:r>
            <a:r>
              <a:rPr lang="it-IT" sz="850" b="1" dirty="0">
                <a:effectLst/>
                <a:latin typeface="Century Gothic" panose="020B0502020202020204" pitchFamily="34" charset="0"/>
              </a:rPr>
              <a:t>Nella Rossini</a:t>
            </a:r>
            <a:r>
              <a:rPr lang="it-IT" sz="850" dirty="0">
                <a:solidFill>
                  <a:prstClr val="black"/>
                </a:solidFill>
                <a:latin typeface="Century Gothic" panose="020B0502020202020204" pitchFamily="34" charset="0"/>
              </a:rPr>
              <a:t>,</a:t>
            </a:r>
            <a:r>
              <a:rPr lang="it-IT" sz="850" b="1" dirty="0">
                <a:solidFill>
                  <a:prstClr val="black"/>
                </a:solidFill>
                <a:latin typeface="Century Gothic" panose="020B0502020202020204" pitchFamily="34" charset="0"/>
              </a:rPr>
              <a:t> </a:t>
            </a:r>
            <a:r>
              <a:rPr lang="it-IT" sz="850" dirty="0" err="1">
                <a:solidFill>
                  <a:prstClr val="black"/>
                </a:solidFill>
                <a:latin typeface="Century Gothic" panose="020B0502020202020204" pitchFamily="34" charset="0"/>
              </a:rPr>
              <a:t>Plasmapps</a:t>
            </a:r>
            <a:r>
              <a:rPr lang="it-IT" sz="850" dirty="0">
                <a:solidFill>
                  <a:prstClr val="black"/>
                </a:solidFill>
                <a:latin typeface="Century Gothic" panose="020B0502020202020204" pitchFamily="34" charset="0"/>
              </a:rPr>
              <a:t> S.r.l.</a:t>
            </a:r>
          </a:p>
          <a:p>
            <a:pPr marL="361950" indent="-6350" algn="just" defTabSz="361950" fontAlgn="t"/>
            <a:r>
              <a:rPr lang="it-IT" sz="850" i="1" dirty="0">
                <a:solidFill>
                  <a:prstClr val="black"/>
                </a:solidFill>
                <a:latin typeface="Century Gothic" panose="020B0502020202020204" pitchFamily="34" charset="0"/>
              </a:rPr>
              <a:t>Materiali del futuro e la tecnologia dei plasmi: una scelta green</a:t>
            </a:r>
          </a:p>
          <a:p>
            <a:pPr marL="361950" indent="-6350" algn="just" defTabSz="361950" fontAlgn="t"/>
            <a:endParaRPr lang="it-IT" sz="85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361950" indent="-361950" algn="just" defTabSz="361950" fontAlgn="t"/>
            <a:r>
              <a:rPr lang="it-IT" sz="850" dirty="0">
                <a:solidFill>
                  <a:prstClr val="black"/>
                </a:solidFill>
                <a:latin typeface="Century Gothic" panose="020B0502020202020204" pitchFamily="34" charset="0"/>
              </a:rPr>
              <a:t>11.40 	</a:t>
            </a:r>
            <a:r>
              <a:rPr lang="it-IT" sz="850" b="1" dirty="0">
                <a:solidFill>
                  <a:prstClr val="black"/>
                </a:solidFill>
                <a:latin typeface="Century Gothic" panose="020B0502020202020204" pitchFamily="34" charset="0"/>
              </a:rPr>
              <a:t>Barbara Di Credico, </a:t>
            </a:r>
            <a:r>
              <a:rPr lang="it-IT" sz="850" dirty="0">
                <a:solidFill>
                  <a:prstClr val="black"/>
                </a:solidFill>
                <a:latin typeface="Century Gothic" panose="020B0502020202020204" pitchFamily="34" charset="0"/>
              </a:rPr>
              <a:t>Università degli Studi Milano - Bicocca- </a:t>
            </a:r>
            <a:r>
              <a:rPr lang="it-IT" sz="850" b="1" dirty="0">
                <a:solidFill>
                  <a:prstClr val="black"/>
                </a:solidFill>
                <a:latin typeface="Century Gothic" panose="020B0502020202020204" pitchFamily="34" charset="0"/>
              </a:rPr>
              <a:t>Luca Giannini, </a:t>
            </a:r>
            <a:r>
              <a:rPr lang="it-IT" sz="850" dirty="0">
                <a:solidFill>
                  <a:prstClr val="black"/>
                </a:solidFill>
                <a:latin typeface="Century Gothic" panose="020B0502020202020204" pitchFamily="34" charset="0"/>
              </a:rPr>
              <a:t>Pirelli S.p.A.</a:t>
            </a:r>
          </a:p>
          <a:p>
            <a:pPr marL="361950" indent="-6350" algn="just" defTabSz="361950" fontAlgn="t"/>
            <a:r>
              <a:rPr lang="it-IT" sz="850" i="1" dirty="0">
                <a:solidFill>
                  <a:prstClr val="black"/>
                </a:solidFill>
                <a:latin typeface="Century Gothic" panose="020B0502020202020204" pitchFamily="34" charset="0"/>
              </a:rPr>
              <a:t>CORIMAV: esempio di Open Innovation sui materiali avanzati a basso impatto ambientale</a:t>
            </a:r>
          </a:p>
          <a:p>
            <a:pPr marL="361950" indent="-6350" algn="just" defTabSz="361950" fontAlgn="t"/>
            <a:endParaRPr lang="it-IT" sz="85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361950" lvl="0" indent="-361950" algn="just" defTabSz="361950" fontAlgn="t"/>
            <a:r>
              <a:rPr lang="it-IT" sz="850" dirty="0">
                <a:latin typeface="Century Gothic" panose="020B0502020202020204" pitchFamily="34" charset="0"/>
              </a:rPr>
              <a:t>12.00	</a:t>
            </a:r>
            <a:r>
              <a:rPr lang="it-IT" sz="850" b="1" dirty="0">
                <a:latin typeface="Century Gothic" panose="020B0502020202020204" pitchFamily="34" charset="0"/>
              </a:rPr>
              <a:t>Fabio Cella</a:t>
            </a:r>
            <a:r>
              <a:rPr lang="it-IT" sz="850" dirty="0">
                <a:latin typeface="Century Gothic" panose="020B0502020202020204" pitchFamily="34" charset="0"/>
              </a:rPr>
              <a:t>, Agrosistemi S.r.l. - </a:t>
            </a:r>
            <a:r>
              <a:rPr lang="it-IT" sz="850" b="1" dirty="0">
                <a:latin typeface="Century Gothic" panose="020B0502020202020204" pitchFamily="34" charset="0"/>
              </a:rPr>
              <a:t>Pier Paolo Piccari Ricci, </a:t>
            </a:r>
            <a:r>
              <a:rPr lang="it-IT" sz="850" dirty="0" err="1">
                <a:latin typeface="Century Gothic" panose="020B0502020202020204" pitchFamily="34" charset="0"/>
              </a:rPr>
              <a:t>Herambiente</a:t>
            </a:r>
            <a:r>
              <a:rPr lang="it-IT" sz="850" dirty="0">
                <a:latin typeface="Century Gothic" panose="020B0502020202020204" pitchFamily="34" charset="0"/>
              </a:rPr>
              <a:t> S.p.A</a:t>
            </a:r>
          </a:p>
          <a:p>
            <a:pPr marL="361950" lvl="0" algn="just" defTabSz="361950" fontAlgn="t"/>
            <a:r>
              <a:rPr lang="it-IT" sz="850" i="1" dirty="0">
                <a:latin typeface="Century Gothic" panose="020B0502020202020204" pitchFamily="34" charset="0"/>
              </a:rPr>
              <a:t>Il progetto Sostanza Organica nel suolo di </a:t>
            </a:r>
            <a:r>
              <a:rPr lang="it-IT" sz="850" i="1" dirty="0" err="1">
                <a:latin typeface="Century Gothic" panose="020B0502020202020204" pitchFamily="34" charset="0"/>
              </a:rPr>
              <a:t>Herambiente</a:t>
            </a:r>
            <a:r>
              <a:rPr lang="it-IT" sz="850" i="1" dirty="0">
                <a:latin typeface="Century Gothic" panose="020B0502020202020204" pitchFamily="34" charset="0"/>
              </a:rPr>
              <a:t> S.p.A.: l’esperienza di partnership con Agrosistemi S.r.l.</a:t>
            </a:r>
          </a:p>
          <a:p>
            <a:pPr marL="361950" lvl="0" algn="just" defTabSz="361950" fontAlgn="t"/>
            <a:endParaRPr lang="it-IT" sz="850" dirty="0">
              <a:latin typeface="Century Gothic" panose="020B0502020202020204" pitchFamily="34" charset="0"/>
            </a:endParaRPr>
          </a:p>
          <a:p>
            <a:pPr marL="355600" lvl="0" indent="-355600" algn="just" defTabSz="361950" fontAlgn="t"/>
            <a:r>
              <a:rPr lang="it-IT" sz="850" dirty="0">
                <a:latin typeface="Century Gothic" panose="020B0502020202020204" pitchFamily="34" charset="0"/>
              </a:rPr>
              <a:t>12.20	</a:t>
            </a:r>
            <a:r>
              <a:rPr lang="it-IT" sz="850" b="1" dirty="0">
                <a:latin typeface="Century Gothic" panose="020B0502020202020204" pitchFamily="34" charset="0"/>
              </a:rPr>
              <a:t>Alessandro Marson, </a:t>
            </a:r>
            <a:r>
              <a:rPr lang="it-IT" sz="850" dirty="0">
                <a:latin typeface="Century Gothic" panose="020B0502020202020204" pitchFamily="34" charset="0"/>
              </a:rPr>
              <a:t>Università degli Studi di Padova -</a:t>
            </a:r>
            <a:r>
              <a:rPr lang="it-IT" sz="850" b="1" dirty="0">
                <a:latin typeface="Century Gothic" panose="020B0502020202020204" pitchFamily="34" charset="0"/>
              </a:rPr>
              <a:t> Matteo Superchi, </a:t>
            </a:r>
            <a:r>
              <a:rPr lang="it-IT" sz="850" dirty="0" err="1">
                <a:latin typeface="Century Gothic" panose="020B0502020202020204" pitchFamily="34" charset="0"/>
              </a:rPr>
              <a:t>Spinlife</a:t>
            </a:r>
            <a:r>
              <a:rPr lang="it-IT" sz="850" dirty="0">
                <a:latin typeface="Century Gothic" panose="020B0502020202020204" pitchFamily="34" charset="0"/>
              </a:rPr>
              <a:t> S.r.l. -</a:t>
            </a:r>
            <a:r>
              <a:rPr lang="it-IT" sz="850" b="1" dirty="0">
                <a:latin typeface="Century Gothic" panose="020B0502020202020204" pitchFamily="34" charset="0"/>
              </a:rPr>
              <a:t> Federica Naso</a:t>
            </a:r>
            <a:r>
              <a:rPr lang="it-IT" sz="850" dirty="0">
                <a:latin typeface="Century Gothic" panose="020B0502020202020204" pitchFamily="34" charset="0"/>
              </a:rPr>
              <a:t>, </a:t>
            </a:r>
            <a:r>
              <a:rPr lang="it-IT" sz="850" dirty="0" err="1">
                <a:latin typeface="Century Gothic" panose="020B0502020202020204" pitchFamily="34" charset="0"/>
              </a:rPr>
              <a:t>Cosmosol</a:t>
            </a:r>
            <a:r>
              <a:rPr lang="it-IT" sz="850" dirty="0">
                <a:latin typeface="Century Gothic" panose="020B0502020202020204" pitchFamily="34" charset="0"/>
              </a:rPr>
              <a:t> S.r.l.</a:t>
            </a:r>
          </a:p>
          <a:p>
            <a:pPr marL="361950" lvl="0" algn="just" defTabSz="361950" fontAlgn="t"/>
            <a:r>
              <a:rPr lang="it-IT" sz="850" i="1" dirty="0">
                <a:latin typeface="Century Gothic" panose="020B0502020202020204" pitchFamily="34" charset="0"/>
              </a:rPr>
              <a:t>L'analisi del ciclo di vita per l'ecodesign nel settore cosmetico</a:t>
            </a:r>
          </a:p>
          <a:p>
            <a:pPr marL="361950" lvl="0" algn="just" defTabSz="361950" fontAlgn="t"/>
            <a:endParaRPr lang="it-IT" sz="850" dirty="0">
              <a:solidFill>
                <a:srgbClr val="000000"/>
              </a:solidFill>
              <a:latin typeface="Century Gothic" panose="020B0502020202020204" pitchFamily="34" charset="0"/>
              <a:ea typeface="MS Mincho"/>
              <a:cs typeface="CenturyGothic"/>
            </a:endParaRPr>
          </a:p>
          <a:p>
            <a:pPr marL="361950" lvl="0" indent="-361950" algn="just" defTabSz="361950" fontAlgn="t"/>
            <a:r>
              <a:rPr lang="it-IT" sz="850" dirty="0">
                <a:solidFill>
                  <a:srgbClr val="000000"/>
                </a:solidFill>
                <a:latin typeface="Century Gothic" panose="020B0502020202020204" pitchFamily="34" charset="0"/>
                <a:ea typeface="MS Mincho"/>
                <a:cs typeface="CenturyGothic"/>
              </a:rPr>
              <a:t>12.40 </a:t>
            </a:r>
            <a:r>
              <a:rPr lang="it-IT" sz="850" dirty="0">
                <a:solidFill>
                  <a:prstClr val="black"/>
                </a:solidFill>
                <a:latin typeface="Century Gothic" panose="020B0502020202020204" pitchFamily="34" charset="0"/>
              </a:rPr>
              <a:t>	Q&amp;A </a:t>
            </a:r>
          </a:p>
          <a:p>
            <a:pPr marL="361950" lvl="0" indent="-361950" algn="just" defTabSz="361950" fontAlgn="t"/>
            <a:endParaRPr lang="it-IT" sz="85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355600" indent="-355600" algn="just" fontAlgn="t"/>
            <a:r>
              <a:rPr lang="it-IT" sz="850" dirty="0">
                <a:solidFill>
                  <a:srgbClr val="000000"/>
                </a:solidFill>
                <a:latin typeface="Century Gothic" panose="020B0502020202020204" pitchFamily="34" charset="0"/>
                <a:ea typeface="MS Mincho"/>
                <a:cs typeface="CenturyGothic"/>
              </a:rPr>
              <a:t>13.00	</a:t>
            </a:r>
            <a:r>
              <a:rPr lang="it-IT" sz="850" b="1" dirty="0">
                <a:solidFill>
                  <a:srgbClr val="000000"/>
                </a:solidFill>
                <a:latin typeface="Century Gothic" panose="020B0502020202020204" pitchFamily="34" charset="0"/>
              </a:rPr>
              <a:t>Alessandro Sidoli</a:t>
            </a:r>
            <a:endParaRPr lang="it-IT" sz="850" dirty="0">
              <a:solidFill>
                <a:srgbClr val="000000"/>
              </a:solidFill>
              <a:latin typeface="Century Gothic" panose="020B0502020202020204" pitchFamily="34" charset="0"/>
              <a:ea typeface="MS Mincho"/>
              <a:cs typeface="CenturyGothic"/>
            </a:endParaRPr>
          </a:p>
          <a:p>
            <a:pPr marL="355600" lvl="0" indent="-355600" fontAlgn="t"/>
            <a:r>
              <a:rPr lang="it-IT" sz="850" dirty="0">
                <a:solidFill>
                  <a:srgbClr val="000000"/>
                </a:solidFill>
                <a:latin typeface="Century Gothic" panose="020B0502020202020204" pitchFamily="34" charset="0"/>
                <a:ea typeface="MS Mincho"/>
                <a:cs typeface="CenturyGothic"/>
              </a:rPr>
              <a:t>	</a:t>
            </a:r>
            <a:r>
              <a:rPr lang="it-IT" sz="850" i="1" dirty="0">
                <a:solidFill>
                  <a:srgbClr val="000000"/>
                </a:solidFill>
                <a:latin typeface="Century Gothic" panose="020B0502020202020204" pitchFamily="34" charset="0"/>
                <a:ea typeface="MS Mincho"/>
                <a:cs typeface="CenturyGothic"/>
              </a:rPr>
              <a:t>Chiusura dei lavori</a:t>
            </a:r>
          </a:p>
        </p:txBody>
      </p:sp>
      <p:pic>
        <p:nvPicPr>
          <p:cNvPr id="3" name="Immagine 2">
            <a:hlinkClick r:id="rId12"/>
            <a:extLst>
              <a:ext uri="{FF2B5EF4-FFF2-40B4-BE49-F238E27FC236}">
                <a16:creationId xmlns:a16="http://schemas.microsoft.com/office/drawing/2014/main" id="{010FF7BC-7945-E5CA-0D4E-8A6535D7CCC5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1292" y="6452316"/>
            <a:ext cx="204128" cy="203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2202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4566</TotalTime>
  <Words>437</Words>
  <Application>Microsoft Office PowerPoint</Application>
  <PresentationFormat>Presentazione su schermo (4:3)</PresentationFormat>
  <Paragraphs>58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Century Gothic</vt:lpstr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Cremonesi Cremonesi</dc:creator>
  <cp:lastModifiedBy>Chiara Monaco</cp:lastModifiedBy>
  <cp:revision>416</cp:revision>
  <cp:lastPrinted>2019-10-13T07:04:25Z</cp:lastPrinted>
  <dcterms:created xsi:type="dcterms:W3CDTF">2018-10-03T13:16:12Z</dcterms:created>
  <dcterms:modified xsi:type="dcterms:W3CDTF">2023-03-22T10:52:58Z</dcterms:modified>
</cp:coreProperties>
</file>